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Jonathan" charset="1" panose="00000000000000000000"/>
      <p:regular r:id="rId12"/>
    </p:embeddedFont>
    <p:embeddedFont>
      <p:font typeface="Daydream" charset="1" panose="00000000000000000000"/>
      <p:regular r:id="rId13"/>
    </p:embeddedFont>
    <p:embeddedFont>
      <p:font typeface="Cormorant Garamond" charset="1" panose="00000500000000000000"/>
      <p:regular r:id="rId14"/>
    </p:embeddedFont>
    <p:embeddedFont>
      <p:font typeface="Cormorant Garamond Bold" charset="1" panose="00000800000000000000"/>
      <p:regular r:id="rId15"/>
    </p:embeddedFont>
    <p:embeddedFont>
      <p:font typeface="Cormorant Garamond Italics" charset="1" panose="00000500000000000000"/>
      <p:regular r:id="rId16"/>
    </p:embeddedFont>
    <p:embeddedFont>
      <p:font typeface="Cormorant Garamond Bold Italics" charset="1" panose="00000800000000000000"/>
      <p:regular r:id="rId17"/>
    </p:embeddedFont>
    <p:embeddedFont>
      <p:font typeface="Cormorant Garamond Light" charset="1" panose="00000400000000000000"/>
      <p:regular r:id="rId18"/>
    </p:embeddedFont>
    <p:embeddedFont>
      <p:font typeface="Cormorant Garamond Light Italics" charset="1" panose="00000400000000000000"/>
      <p:regular r:id="rId19"/>
    </p:embeddedFont>
    <p:embeddedFont>
      <p:font typeface="Cormorant Garamond Medium" charset="1" panose="00000600000000000000"/>
      <p:regular r:id="rId20"/>
    </p:embeddedFont>
    <p:embeddedFont>
      <p:font typeface="Cormorant Garamond Medium Italics" charset="1" panose="00000600000000000000"/>
      <p:regular r:id="rId21"/>
    </p:embeddedFont>
    <p:embeddedFont>
      <p:font typeface="Cormorant Garamond Semi-Bold" charset="1" panose="00000700000000000000"/>
      <p:regular r:id="rId22"/>
    </p:embeddedFont>
    <p:embeddedFont>
      <p:font typeface="Cormorant Garamond Semi-Bold Italics" charset="1" panose="000007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https://zaacchi.medium.com/?source=post_page-----3515f15ffa01--------------------------------" TargetMode="External" Type="http://schemas.openxmlformats.org/officeDocument/2006/relationships/hyperlink"/><Relationship Id="rId3" Target="https://www.researchgate.net/profile/Yee-Por?_tp=eyJjb250ZXh0Ijp7ImZpcnN0UGFnZSI6InB1YmxpY2F0aW9uIiwicGFnZSI6InB1YmxpY2F0aW9uIn19"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301291" y="267215"/>
            <a:ext cx="1232977" cy="2589251"/>
          </a:xfrm>
          <a:custGeom>
            <a:avLst/>
            <a:gdLst/>
            <a:ahLst/>
            <a:cxnLst/>
            <a:rect r="r" b="b" t="t" l="l"/>
            <a:pathLst>
              <a:path h="2589251" w="1232977">
                <a:moveTo>
                  <a:pt x="0" y="0"/>
                </a:moveTo>
                <a:lnTo>
                  <a:pt x="1232977" y="0"/>
                </a:lnTo>
                <a:lnTo>
                  <a:pt x="1232977" y="2589251"/>
                </a:lnTo>
                <a:lnTo>
                  <a:pt x="0" y="2589251"/>
                </a:lnTo>
                <a:lnTo>
                  <a:pt x="0" y="0"/>
                </a:lnTo>
                <a:close/>
              </a:path>
            </a:pathLst>
          </a:custGeom>
          <a:blipFill>
            <a:blip r:embed="rId2"/>
            <a:stretch>
              <a:fillRect l="0" t="0" r="0" b="0"/>
            </a:stretch>
          </a:blipFill>
        </p:spPr>
      </p:sp>
      <p:sp>
        <p:nvSpPr>
          <p:cNvPr name="TextBox 3" id="3"/>
          <p:cNvSpPr txBox="true"/>
          <p:nvPr/>
        </p:nvSpPr>
        <p:spPr>
          <a:xfrm rot="0">
            <a:off x="1028700" y="6561570"/>
            <a:ext cx="5501221" cy="2696730"/>
          </a:xfrm>
          <a:prstGeom prst="rect">
            <a:avLst/>
          </a:prstGeom>
        </p:spPr>
        <p:txBody>
          <a:bodyPr anchor="t" rtlCol="false" tIns="0" lIns="0" bIns="0" rIns="0">
            <a:spAutoFit/>
          </a:bodyPr>
          <a:lstStyle/>
          <a:p>
            <a:pPr>
              <a:lnSpc>
                <a:spcPts val="3565"/>
              </a:lnSpc>
            </a:pPr>
            <a:r>
              <a:rPr lang="en-US" sz="3241" spc="324">
                <a:solidFill>
                  <a:srgbClr val="9F7866"/>
                </a:solidFill>
                <a:latin typeface="Cormorant Garamond Bold"/>
              </a:rPr>
              <a:t>PRESENTED BY</a:t>
            </a:r>
          </a:p>
          <a:p>
            <a:pPr>
              <a:lnSpc>
                <a:spcPts val="3565"/>
              </a:lnSpc>
            </a:pPr>
            <a:r>
              <a:rPr lang="en-US" sz="3241" spc="324">
                <a:solidFill>
                  <a:srgbClr val="9F7866"/>
                </a:solidFill>
                <a:latin typeface="Cormorant Garamond Bold"/>
              </a:rPr>
              <a:t>AAKANKSHA SUVARNA</a:t>
            </a:r>
          </a:p>
          <a:p>
            <a:pPr>
              <a:lnSpc>
                <a:spcPts val="3565"/>
              </a:lnSpc>
            </a:pPr>
          </a:p>
          <a:p>
            <a:pPr>
              <a:lnSpc>
                <a:spcPts val="3565"/>
              </a:lnSpc>
            </a:pPr>
            <a:r>
              <a:rPr lang="en-US" sz="3241" spc="324">
                <a:solidFill>
                  <a:srgbClr val="9F7866"/>
                </a:solidFill>
                <a:latin typeface="Cormorant Garamond Bold"/>
              </a:rPr>
              <a:t>ROLL NO: 65</a:t>
            </a:r>
          </a:p>
          <a:p>
            <a:pPr>
              <a:lnSpc>
                <a:spcPts val="3565"/>
              </a:lnSpc>
            </a:pPr>
            <a:r>
              <a:rPr lang="en-US" sz="3241" spc="324">
                <a:solidFill>
                  <a:srgbClr val="9F7866"/>
                </a:solidFill>
                <a:latin typeface="Cormorant Garamond Bold"/>
              </a:rPr>
              <a:t>CLASS: D15B</a:t>
            </a:r>
          </a:p>
          <a:p>
            <a:pPr>
              <a:lnSpc>
                <a:spcPts val="3565"/>
              </a:lnSpc>
            </a:pPr>
            <a:r>
              <a:rPr lang="en-US" sz="3241" spc="324">
                <a:solidFill>
                  <a:srgbClr val="9F7866"/>
                </a:solidFill>
                <a:latin typeface="Cormorant Garamond Bold"/>
              </a:rPr>
              <a:t>BATCH: C</a:t>
            </a:r>
          </a:p>
        </p:txBody>
      </p:sp>
      <p:sp>
        <p:nvSpPr>
          <p:cNvPr name="TextBox 4" id="4"/>
          <p:cNvSpPr txBox="true"/>
          <p:nvPr/>
        </p:nvSpPr>
        <p:spPr>
          <a:xfrm rot="0">
            <a:off x="2024916" y="752730"/>
            <a:ext cx="15502276" cy="2389813"/>
          </a:xfrm>
          <a:prstGeom prst="rect">
            <a:avLst/>
          </a:prstGeom>
        </p:spPr>
        <p:txBody>
          <a:bodyPr anchor="t" rtlCol="false" tIns="0" lIns="0" bIns="0" rIns="0">
            <a:spAutoFit/>
          </a:bodyPr>
          <a:lstStyle/>
          <a:p>
            <a:pPr algn="ctr">
              <a:lnSpc>
                <a:spcPts val="6771"/>
              </a:lnSpc>
            </a:pPr>
            <a:r>
              <a:rPr lang="en-US" sz="6771">
                <a:solidFill>
                  <a:srgbClr val="9F7866"/>
                </a:solidFill>
                <a:latin typeface="Cormorant Garamond Bold"/>
              </a:rPr>
              <a:t>VIVEKANAND EDUCATION SOCIETY'S INSTITUTE OF TECHNOLOGY</a:t>
            </a:r>
          </a:p>
          <a:p>
            <a:pPr algn="ctr">
              <a:lnSpc>
                <a:spcPts val="6556"/>
              </a:lnSpc>
            </a:pPr>
            <a:r>
              <a:rPr lang="en-US" sz="4072">
                <a:solidFill>
                  <a:srgbClr val="9F7866"/>
                </a:solidFill>
                <a:latin typeface="Cormorant Garamond Bold"/>
              </a:rPr>
              <a:t>DEPARTMENT OF INFORMATION TECHNOLOGY</a:t>
            </a:r>
          </a:p>
        </p:txBody>
      </p:sp>
      <p:sp>
        <p:nvSpPr>
          <p:cNvPr name="TextBox 5" id="5"/>
          <p:cNvSpPr txBox="true"/>
          <p:nvPr/>
        </p:nvSpPr>
        <p:spPr>
          <a:xfrm rot="0">
            <a:off x="4217904" y="3785722"/>
            <a:ext cx="10326777" cy="2314246"/>
          </a:xfrm>
          <a:prstGeom prst="rect">
            <a:avLst/>
          </a:prstGeom>
        </p:spPr>
        <p:txBody>
          <a:bodyPr anchor="t" rtlCol="false" tIns="0" lIns="0" bIns="0" rIns="0">
            <a:spAutoFit/>
          </a:bodyPr>
          <a:lstStyle/>
          <a:p>
            <a:pPr algn="ctr">
              <a:lnSpc>
                <a:spcPts val="8679"/>
              </a:lnSpc>
            </a:pPr>
            <a:r>
              <a:rPr lang="en-US" sz="10332">
                <a:solidFill>
                  <a:srgbClr val="76513F">
                    <a:alpha val="40000"/>
                  </a:srgbClr>
                </a:solidFill>
                <a:latin typeface="Cormorant Garamond Bold"/>
              </a:rPr>
              <a:t>MPL PRESENTATION</a:t>
            </a:r>
          </a:p>
        </p:txBody>
      </p:sp>
      <p:sp>
        <p:nvSpPr>
          <p:cNvPr name="TextBox 6" id="6"/>
          <p:cNvSpPr txBox="true"/>
          <p:nvPr/>
        </p:nvSpPr>
        <p:spPr>
          <a:xfrm rot="0">
            <a:off x="12490672" y="8350997"/>
            <a:ext cx="4768628" cy="907303"/>
          </a:xfrm>
          <a:prstGeom prst="rect">
            <a:avLst/>
          </a:prstGeom>
        </p:spPr>
        <p:txBody>
          <a:bodyPr anchor="t" rtlCol="false" tIns="0" lIns="0" bIns="0" rIns="0">
            <a:spAutoFit/>
          </a:bodyPr>
          <a:lstStyle/>
          <a:p>
            <a:pPr>
              <a:lnSpc>
                <a:spcPts val="3565"/>
              </a:lnSpc>
            </a:pPr>
            <a:r>
              <a:rPr lang="en-US" sz="3241" spc="324">
                <a:solidFill>
                  <a:srgbClr val="9F7866"/>
                </a:solidFill>
                <a:latin typeface="Cormorant Garamond Bold"/>
              </a:rPr>
              <a:t>GUIDED BY:</a:t>
            </a:r>
          </a:p>
          <a:p>
            <a:pPr>
              <a:lnSpc>
                <a:spcPts val="3565"/>
              </a:lnSpc>
            </a:pPr>
            <a:r>
              <a:rPr lang="en-US" sz="3241" spc="324">
                <a:solidFill>
                  <a:srgbClr val="9F7866"/>
                </a:solidFill>
                <a:latin typeface="Cormorant Garamond Bold"/>
              </a:rPr>
              <a:t>DR. RAVITA MISHRA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9710388" y="598806"/>
            <a:ext cx="6597826" cy="9089388"/>
          </a:xfrm>
          <a:custGeom>
            <a:avLst/>
            <a:gdLst/>
            <a:ahLst/>
            <a:cxnLst/>
            <a:rect r="r" b="b" t="t" l="l"/>
            <a:pathLst>
              <a:path h="9089388" w="6597826">
                <a:moveTo>
                  <a:pt x="0" y="0"/>
                </a:moveTo>
                <a:lnTo>
                  <a:pt x="6597826" y="0"/>
                </a:lnTo>
                <a:lnTo>
                  <a:pt x="6597826" y="9089388"/>
                </a:lnTo>
                <a:lnTo>
                  <a:pt x="0" y="9089388"/>
                </a:lnTo>
                <a:lnTo>
                  <a:pt x="0" y="0"/>
                </a:lnTo>
                <a:close/>
              </a:path>
            </a:pathLst>
          </a:custGeom>
          <a:blipFill>
            <a:blip r:embed="rId2"/>
            <a:stretch>
              <a:fillRect l="0" t="0" r="0" b="0"/>
            </a:stretch>
          </a:blipFill>
        </p:spPr>
      </p:sp>
      <p:grpSp>
        <p:nvGrpSpPr>
          <p:cNvPr name="Group 3" id="3"/>
          <p:cNvGrpSpPr/>
          <p:nvPr/>
        </p:nvGrpSpPr>
        <p:grpSpPr>
          <a:xfrm rot="0">
            <a:off x="2146827" y="3507860"/>
            <a:ext cx="5810536" cy="3271280"/>
            <a:chOff x="0" y="0"/>
            <a:chExt cx="7747381" cy="4361707"/>
          </a:xfrm>
        </p:grpSpPr>
        <p:sp>
          <p:nvSpPr>
            <p:cNvPr name="TextBox 4" id="4"/>
            <p:cNvSpPr txBox="true"/>
            <p:nvPr/>
          </p:nvSpPr>
          <p:spPr>
            <a:xfrm rot="0">
              <a:off x="0" y="171450"/>
              <a:ext cx="7747381" cy="3177622"/>
            </a:xfrm>
            <a:prstGeom prst="rect">
              <a:avLst/>
            </a:prstGeom>
          </p:spPr>
          <p:txBody>
            <a:bodyPr anchor="t" rtlCol="false" tIns="0" lIns="0" bIns="0" rIns="0">
              <a:spAutoFit/>
            </a:bodyPr>
            <a:lstStyle/>
            <a:p>
              <a:pPr>
                <a:lnSpc>
                  <a:spcPts val="9000"/>
                </a:lnSpc>
              </a:pPr>
              <a:r>
                <a:rPr lang="en-US" sz="9000">
                  <a:solidFill>
                    <a:srgbClr val="9F7866"/>
                  </a:solidFill>
                  <a:latin typeface="Cormorant Garamond Bold"/>
                </a:rPr>
                <a:t>LOGIN PAGE</a:t>
              </a:r>
            </a:p>
          </p:txBody>
        </p:sp>
        <p:sp>
          <p:nvSpPr>
            <p:cNvPr name="TextBox 5" id="5"/>
            <p:cNvSpPr txBox="true"/>
            <p:nvPr/>
          </p:nvSpPr>
          <p:spPr>
            <a:xfrm rot="0">
              <a:off x="0" y="3906038"/>
              <a:ext cx="7747381" cy="455669"/>
            </a:xfrm>
            <a:prstGeom prst="rect">
              <a:avLst/>
            </a:prstGeom>
          </p:spPr>
          <p:txBody>
            <a:bodyPr anchor="t" rtlCol="false" tIns="0" lIns="0" bIns="0" rIns="0">
              <a:spAutoFit/>
            </a:bodyPr>
            <a:lstStyle/>
            <a:p>
              <a:pPr>
                <a:lnSpc>
                  <a:spcPts val="2750"/>
                </a:lnSpc>
              </a:pPr>
            </a:p>
          </p:txBody>
        </p:sp>
      </p:grpSp>
      <p:sp>
        <p:nvSpPr>
          <p:cNvPr name="TextBox 6" id="6"/>
          <p:cNvSpPr txBox="true"/>
          <p:nvPr/>
        </p:nvSpPr>
        <p:spPr>
          <a:xfrm rot="0">
            <a:off x="-180571" y="751206"/>
            <a:ext cx="9506078" cy="1014738"/>
          </a:xfrm>
          <a:prstGeom prst="rect">
            <a:avLst/>
          </a:prstGeom>
        </p:spPr>
        <p:txBody>
          <a:bodyPr anchor="t" rtlCol="false" tIns="0" lIns="0" bIns="0" rIns="0">
            <a:spAutoFit/>
          </a:bodyPr>
          <a:lstStyle/>
          <a:p>
            <a:pPr algn="ctr">
              <a:lnSpc>
                <a:spcPts val="7700"/>
              </a:lnSpc>
            </a:pPr>
            <a:r>
              <a:rPr lang="en-US" sz="7700">
                <a:solidFill>
                  <a:srgbClr val="FFFFFF"/>
                </a:solidFill>
                <a:latin typeface="Cormorant Garamond Bold"/>
              </a:rPr>
              <a:t>IMPLEMENTATION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1293520" y="837121"/>
            <a:ext cx="6237880" cy="8612759"/>
          </a:xfrm>
          <a:custGeom>
            <a:avLst/>
            <a:gdLst/>
            <a:ahLst/>
            <a:cxnLst/>
            <a:rect r="r" b="b" t="t" l="l"/>
            <a:pathLst>
              <a:path h="8612759" w="6237880">
                <a:moveTo>
                  <a:pt x="0" y="0"/>
                </a:moveTo>
                <a:lnTo>
                  <a:pt x="6237879" y="0"/>
                </a:lnTo>
                <a:lnTo>
                  <a:pt x="6237879" y="8612758"/>
                </a:lnTo>
                <a:lnTo>
                  <a:pt x="0" y="8612758"/>
                </a:lnTo>
                <a:lnTo>
                  <a:pt x="0" y="0"/>
                </a:lnTo>
                <a:close/>
              </a:path>
            </a:pathLst>
          </a:custGeom>
          <a:blipFill>
            <a:blip r:embed="rId2"/>
            <a:stretch>
              <a:fillRect l="0" t="0" r="0" b="0"/>
            </a:stretch>
          </a:blipFill>
        </p:spPr>
      </p:sp>
      <p:grpSp>
        <p:nvGrpSpPr>
          <p:cNvPr name="Group 3" id="3"/>
          <p:cNvGrpSpPr/>
          <p:nvPr/>
        </p:nvGrpSpPr>
        <p:grpSpPr>
          <a:xfrm rot="0">
            <a:off x="9607058" y="3298375"/>
            <a:ext cx="7140468" cy="2129678"/>
            <a:chOff x="0" y="0"/>
            <a:chExt cx="9520624" cy="2839571"/>
          </a:xfrm>
        </p:grpSpPr>
        <p:sp>
          <p:nvSpPr>
            <p:cNvPr name="TextBox 4" id="4"/>
            <p:cNvSpPr txBox="true"/>
            <p:nvPr/>
          </p:nvSpPr>
          <p:spPr>
            <a:xfrm rot="0">
              <a:off x="0" y="171450"/>
              <a:ext cx="9520624" cy="1655486"/>
            </a:xfrm>
            <a:prstGeom prst="rect">
              <a:avLst/>
            </a:prstGeom>
          </p:spPr>
          <p:txBody>
            <a:bodyPr anchor="t" rtlCol="false" tIns="0" lIns="0" bIns="0" rIns="0">
              <a:spAutoFit/>
            </a:bodyPr>
            <a:lstStyle/>
            <a:p>
              <a:pPr>
                <a:lnSpc>
                  <a:spcPts val="9000"/>
                </a:lnSpc>
              </a:pPr>
              <a:r>
                <a:rPr lang="en-US" sz="9000">
                  <a:solidFill>
                    <a:srgbClr val="9F7866"/>
                  </a:solidFill>
                  <a:latin typeface="Cormorant Garamond Bold"/>
                </a:rPr>
                <a:t>DASHBOARD</a:t>
              </a:r>
            </a:p>
          </p:txBody>
        </p:sp>
        <p:sp>
          <p:nvSpPr>
            <p:cNvPr name="TextBox 5" id="5"/>
            <p:cNvSpPr txBox="true"/>
            <p:nvPr/>
          </p:nvSpPr>
          <p:spPr>
            <a:xfrm rot="0">
              <a:off x="0" y="2383902"/>
              <a:ext cx="9520624" cy="455669"/>
            </a:xfrm>
            <a:prstGeom prst="rect">
              <a:avLst/>
            </a:prstGeom>
          </p:spPr>
          <p:txBody>
            <a:bodyPr anchor="t" rtlCol="false" tIns="0" lIns="0" bIns="0" rIns="0">
              <a:spAutoFit/>
            </a:bodyPr>
            <a:lstStyle/>
            <a:p>
              <a:pPr>
                <a:lnSpc>
                  <a:spcPts val="2750"/>
                </a:lnSpc>
              </a:pPr>
            </a:p>
          </p:txBody>
        </p:sp>
      </p:grpSp>
      <p:sp>
        <p:nvSpPr>
          <p:cNvPr name="TextBox 6" id="6"/>
          <p:cNvSpPr txBox="true"/>
          <p:nvPr/>
        </p:nvSpPr>
        <p:spPr>
          <a:xfrm rot="0">
            <a:off x="8424253" y="989521"/>
            <a:ext cx="9506078" cy="1014738"/>
          </a:xfrm>
          <a:prstGeom prst="rect">
            <a:avLst/>
          </a:prstGeom>
        </p:spPr>
        <p:txBody>
          <a:bodyPr anchor="t" rtlCol="false" tIns="0" lIns="0" bIns="0" rIns="0">
            <a:spAutoFit/>
          </a:bodyPr>
          <a:lstStyle/>
          <a:p>
            <a:pPr algn="ctr">
              <a:lnSpc>
                <a:spcPts val="7700"/>
              </a:lnSpc>
            </a:pPr>
            <a:r>
              <a:rPr lang="en-US" sz="7700">
                <a:solidFill>
                  <a:srgbClr val="FFFFFF"/>
                </a:solidFill>
                <a:latin typeface="Cormorant Garamond Bold"/>
              </a:rPr>
              <a:t>IMPLEMENTATION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87002"/>
            <a:ext cx="4841951" cy="6665542"/>
          </a:xfrm>
          <a:custGeom>
            <a:avLst/>
            <a:gdLst/>
            <a:ahLst/>
            <a:cxnLst/>
            <a:rect r="r" b="b" t="t" l="l"/>
            <a:pathLst>
              <a:path h="6665542" w="4841951">
                <a:moveTo>
                  <a:pt x="0" y="0"/>
                </a:moveTo>
                <a:lnTo>
                  <a:pt x="4841951" y="0"/>
                </a:lnTo>
                <a:lnTo>
                  <a:pt x="4841951" y="6665542"/>
                </a:lnTo>
                <a:lnTo>
                  <a:pt x="0" y="6665542"/>
                </a:lnTo>
                <a:lnTo>
                  <a:pt x="0" y="0"/>
                </a:lnTo>
                <a:close/>
              </a:path>
            </a:pathLst>
          </a:custGeom>
          <a:blipFill>
            <a:blip r:embed="rId2"/>
            <a:stretch>
              <a:fillRect l="0" t="0" r="0" b="0"/>
            </a:stretch>
          </a:blipFill>
        </p:spPr>
      </p:sp>
      <p:sp>
        <p:nvSpPr>
          <p:cNvPr name="Freeform 3" id="3"/>
          <p:cNvSpPr/>
          <p:nvPr/>
        </p:nvSpPr>
        <p:spPr>
          <a:xfrm flipH="false" flipV="false" rot="0">
            <a:off x="6721378" y="2887002"/>
            <a:ext cx="4827042" cy="6665542"/>
          </a:xfrm>
          <a:custGeom>
            <a:avLst/>
            <a:gdLst/>
            <a:ahLst/>
            <a:cxnLst/>
            <a:rect r="r" b="b" t="t" l="l"/>
            <a:pathLst>
              <a:path h="6665542" w="4827042">
                <a:moveTo>
                  <a:pt x="0" y="0"/>
                </a:moveTo>
                <a:lnTo>
                  <a:pt x="4827042" y="0"/>
                </a:lnTo>
                <a:lnTo>
                  <a:pt x="4827042" y="6665542"/>
                </a:lnTo>
                <a:lnTo>
                  <a:pt x="0" y="6665542"/>
                </a:lnTo>
                <a:lnTo>
                  <a:pt x="0" y="0"/>
                </a:lnTo>
                <a:close/>
              </a:path>
            </a:pathLst>
          </a:custGeom>
          <a:blipFill>
            <a:blip r:embed="rId3"/>
            <a:stretch>
              <a:fillRect l="0" t="0" r="0" b="0"/>
            </a:stretch>
          </a:blipFill>
        </p:spPr>
      </p:sp>
      <p:sp>
        <p:nvSpPr>
          <p:cNvPr name="Freeform 4" id="4"/>
          <p:cNvSpPr/>
          <p:nvPr/>
        </p:nvSpPr>
        <p:spPr>
          <a:xfrm flipH="false" flipV="false" rot="0">
            <a:off x="12396145" y="2887002"/>
            <a:ext cx="4827042" cy="6665542"/>
          </a:xfrm>
          <a:custGeom>
            <a:avLst/>
            <a:gdLst/>
            <a:ahLst/>
            <a:cxnLst/>
            <a:rect r="r" b="b" t="t" l="l"/>
            <a:pathLst>
              <a:path h="6665542" w="4827042">
                <a:moveTo>
                  <a:pt x="0" y="0"/>
                </a:moveTo>
                <a:lnTo>
                  <a:pt x="4827042" y="0"/>
                </a:lnTo>
                <a:lnTo>
                  <a:pt x="4827042" y="6665542"/>
                </a:lnTo>
                <a:lnTo>
                  <a:pt x="0" y="6665542"/>
                </a:lnTo>
                <a:lnTo>
                  <a:pt x="0" y="0"/>
                </a:lnTo>
                <a:close/>
              </a:path>
            </a:pathLst>
          </a:custGeom>
          <a:blipFill>
            <a:blip r:embed="rId4"/>
            <a:stretch>
              <a:fillRect l="0" t="0" r="0" b="0"/>
            </a:stretch>
          </a:blipFill>
        </p:spPr>
      </p:sp>
      <p:sp>
        <p:nvSpPr>
          <p:cNvPr name="TextBox 5" id="5"/>
          <p:cNvSpPr txBox="true"/>
          <p:nvPr/>
        </p:nvSpPr>
        <p:spPr>
          <a:xfrm rot="0">
            <a:off x="1383245" y="2014071"/>
            <a:ext cx="4132861" cy="464066"/>
          </a:xfrm>
          <a:prstGeom prst="rect">
            <a:avLst/>
          </a:prstGeom>
        </p:spPr>
        <p:txBody>
          <a:bodyPr anchor="t" rtlCol="false" tIns="0" lIns="0" bIns="0" rIns="0">
            <a:spAutoFit/>
          </a:bodyPr>
          <a:lstStyle/>
          <a:p>
            <a:pPr>
              <a:lnSpc>
                <a:spcPts val="3575"/>
              </a:lnSpc>
            </a:pPr>
            <a:r>
              <a:rPr lang="en-US" sz="3575">
                <a:solidFill>
                  <a:srgbClr val="9F7866"/>
                </a:solidFill>
                <a:latin typeface="Cormorant Garamond Bold"/>
              </a:rPr>
              <a:t>WEDDING DETAILS </a:t>
            </a:r>
          </a:p>
        </p:txBody>
      </p:sp>
      <p:sp>
        <p:nvSpPr>
          <p:cNvPr name="TextBox 6" id="6"/>
          <p:cNvSpPr txBox="true"/>
          <p:nvPr/>
        </p:nvSpPr>
        <p:spPr>
          <a:xfrm rot="0">
            <a:off x="7285472" y="2014071"/>
            <a:ext cx="3717057" cy="464066"/>
          </a:xfrm>
          <a:prstGeom prst="rect">
            <a:avLst/>
          </a:prstGeom>
        </p:spPr>
        <p:txBody>
          <a:bodyPr anchor="t" rtlCol="false" tIns="0" lIns="0" bIns="0" rIns="0">
            <a:spAutoFit/>
          </a:bodyPr>
          <a:lstStyle/>
          <a:p>
            <a:pPr>
              <a:lnSpc>
                <a:spcPts val="3575"/>
              </a:lnSpc>
            </a:pPr>
            <a:r>
              <a:rPr lang="en-US" sz="3575">
                <a:solidFill>
                  <a:srgbClr val="9F7866"/>
                </a:solidFill>
                <a:latin typeface="Cormorant Garamond Bold"/>
              </a:rPr>
              <a:t>WEDDING DRESS</a:t>
            </a:r>
          </a:p>
        </p:txBody>
      </p:sp>
      <p:sp>
        <p:nvSpPr>
          <p:cNvPr name="TextBox 7" id="7"/>
          <p:cNvSpPr txBox="true"/>
          <p:nvPr/>
        </p:nvSpPr>
        <p:spPr>
          <a:xfrm rot="0">
            <a:off x="13862589" y="2014071"/>
            <a:ext cx="1894153" cy="464066"/>
          </a:xfrm>
          <a:prstGeom prst="rect">
            <a:avLst/>
          </a:prstGeom>
        </p:spPr>
        <p:txBody>
          <a:bodyPr anchor="t" rtlCol="false" tIns="0" lIns="0" bIns="0" rIns="0">
            <a:spAutoFit/>
          </a:bodyPr>
          <a:lstStyle/>
          <a:p>
            <a:pPr>
              <a:lnSpc>
                <a:spcPts val="3575"/>
              </a:lnSpc>
            </a:pPr>
            <a:r>
              <a:rPr lang="en-US" sz="3575">
                <a:solidFill>
                  <a:srgbClr val="9F7866"/>
                </a:solidFill>
                <a:latin typeface="Cormorant Garamond Bold"/>
              </a:rPr>
              <a:t>VENUES</a:t>
            </a:r>
          </a:p>
        </p:txBody>
      </p:sp>
      <p:sp>
        <p:nvSpPr>
          <p:cNvPr name="TextBox 8" id="8"/>
          <p:cNvSpPr txBox="true"/>
          <p:nvPr/>
        </p:nvSpPr>
        <p:spPr>
          <a:xfrm rot="0">
            <a:off x="4390961" y="513558"/>
            <a:ext cx="9506078" cy="1014738"/>
          </a:xfrm>
          <a:prstGeom prst="rect">
            <a:avLst/>
          </a:prstGeom>
        </p:spPr>
        <p:txBody>
          <a:bodyPr anchor="t" rtlCol="false" tIns="0" lIns="0" bIns="0" rIns="0">
            <a:spAutoFit/>
          </a:bodyPr>
          <a:lstStyle/>
          <a:p>
            <a:pPr algn="ctr">
              <a:lnSpc>
                <a:spcPts val="7700"/>
              </a:lnSpc>
            </a:pPr>
            <a:r>
              <a:rPr lang="en-US" sz="7700">
                <a:solidFill>
                  <a:srgbClr val="FFFFFF"/>
                </a:solidFill>
                <a:latin typeface="Cormorant Garamond Bold"/>
              </a:rPr>
              <a:t>IMPLEMENTATION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2907055" y="3122289"/>
            <a:ext cx="4659680" cy="6438417"/>
          </a:xfrm>
          <a:custGeom>
            <a:avLst/>
            <a:gdLst/>
            <a:ahLst/>
            <a:cxnLst/>
            <a:rect r="r" b="b" t="t" l="l"/>
            <a:pathLst>
              <a:path h="6438417" w="4659680">
                <a:moveTo>
                  <a:pt x="0" y="0"/>
                </a:moveTo>
                <a:lnTo>
                  <a:pt x="4659680" y="0"/>
                </a:lnTo>
                <a:lnTo>
                  <a:pt x="4659680" y="6438417"/>
                </a:lnTo>
                <a:lnTo>
                  <a:pt x="0" y="6438417"/>
                </a:lnTo>
                <a:lnTo>
                  <a:pt x="0" y="0"/>
                </a:lnTo>
                <a:close/>
              </a:path>
            </a:pathLst>
          </a:custGeom>
          <a:blipFill>
            <a:blip r:embed="rId2"/>
            <a:stretch>
              <a:fillRect l="0" t="0" r="0" b="0"/>
            </a:stretch>
          </a:blipFill>
        </p:spPr>
      </p:sp>
      <p:sp>
        <p:nvSpPr>
          <p:cNvPr name="Freeform 3" id="3"/>
          <p:cNvSpPr/>
          <p:nvPr/>
        </p:nvSpPr>
        <p:spPr>
          <a:xfrm flipH="false" flipV="false" rot="0">
            <a:off x="10707988" y="3115509"/>
            <a:ext cx="4672957" cy="6445197"/>
          </a:xfrm>
          <a:custGeom>
            <a:avLst/>
            <a:gdLst/>
            <a:ahLst/>
            <a:cxnLst/>
            <a:rect r="r" b="b" t="t" l="l"/>
            <a:pathLst>
              <a:path h="6445197" w="4672957">
                <a:moveTo>
                  <a:pt x="0" y="0"/>
                </a:moveTo>
                <a:lnTo>
                  <a:pt x="4672957" y="0"/>
                </a:lnTo>
                <a:lnTo>
                  <a:pt x="4672957" y="6445197"/>
                </a:lnTo>
                <a:lnTo>
                  <a:pt x="0" y="6445197"/>
                </a:lnTo>
                <a:lnTo>
                  <a:pt x="0" y="0"/>
                </a:lnTo>
                <a:close/>
              </a:path>
            </a:pathLst>
          </a:custGeom>
          <a:blipFill>
            <a:blip r:embed="rId3"/>
            <a:stretch>
              <a:fillRect l="0" t="0" r="0" b="0"/>
            </a:stretch>
          </a:blipFill>
        </p:spPr>
      </p:sp>
      <p:sp>
        <p:nvSpPr>
          <p:cNvPr name="TextBox 4" id="4"/>
          <p:cNvSpPr txBox="true"/>
          <p:nvPr/>
        </p:nvSpPr>
        <p:spPr>
          <a:xfrm rot="0">
            <a:off x="4390961" y="597531"/>
            <a:ext cx="9506078" cy="1014738"/>
          </a:xfrm>
          <a:prstGeom prst="rect">
            <a:avLst/>
          </a:prstGeom>
        </p:spPr>
        <p:txBody>
          <a:bodyPr anchor="t" rtlCol="false" tIns="0" lIns="0" bIns="0" rIns="0">
            <a:spAutoFit/>
          </a:bodyPr>
          <a:lstStyle/>
          <a:p>
            <a:pPr algn="ctr">
              <a:lnSpc>
                <a:spcPts val="7700"/>
              </a:lnSpc>
            </a:pPr>
            <a:r>
              <a:rPr lang="en-US" sz="7700">
                <a:solidFill>
                  <a:srgbClr val="FFFFFF"/>
                </a:solidFill>
                <a:latin typeface="Cormorant Garamond Bold"/>
              </a:rPr>
              <a:t>IMPLEMENTATION</a:t>
            </a:r>
          </a:p>
        </p:txBody>
      </p:sp>
      <p:sp>
        <p:nvSpPr>
          <p:cNvPr name="TextBox 5" id="5"/>
          <p:cNvSpPr txBox="true"/>
          <p:nvPr/>
        </p:nvSpPr>
        <p:spPr>
          <a:xfrm rot="0">
            <a:off x="4050191" y="2324549"/>
            <a:ext cx="2373408" cy="464066"/>
          </a:xfrm>
          <a:prstGeom prst="rect">
            <a:avLst/>
          </a:prstGeom>
        </p:spPr>
        <p:txBody>
          <a:bodyPr anchor="t" rtlCol="false" tIns="0" lIns="0" bIns="0" rIns="0">
            <a:spAutoFit/>
          </a:bodyPr>
          <a:lstStyle/>
          <a:p>
            <a:pPr>
              <a:lnSpc>
                <a:spcPts val="3575"/>
              </a:lnSpc>
            </a:pPr>
            <a:r>
              <a:rPr lang="en-US" sz="3575">
                <a:solidFill>
                  <a:srgbClr val="9F7866"/>
                </a:solidFill>
                <a:latin typeface="Cormorant Garamond Bold"/>
              </a:rPr>
              <a:t>CATERING</a:t>
            </a:r>
          </a:p>
        </p:txBody>
      </p:sp>
      <p:sp>
        <p:nvSpPr>
          <p:cNvPr name="TextBox 6" id="6"/>
          <p:cNvSpPr txBox="true"/>
          <p:nvPr/>
        </p:nvSpPr>
        <p:spPr>
          <a:xfrm rot="0">
            <a:off x="10978036" y="2324549"/>
            <a:ext cx="4132861" cy="464066"/>
          </a:xfrm>
          <a:prstGeom prst="rect">
            <a:avLst/>
          </a:prstGeom>
        </p:spPr>
        <p:txBody>
          <a:bodyPr anchor="t" rtlCol="false" tIns="0" lIns="0" bIns="0" rIns="0">
            <a:spAutoFit/>
          </a:bodyPr>
          <a:lstStyle/>
          <a:p>
            <a:pPr>
              <a:lnSpc>
                <a:spcPts val="3575"/>
              </a:lnSpc>
            </a:pPr>
            <a:r>
              <a:rPr lang="en-US" sz="3575">
                <a:solidFill>
                  <a:srgbClr val="9F7866"/>
                </a:solidFill>
                <a:latin typeface="Cormorant Garamond Bold"/>
              </a:rPr>
              <a:t>INVITATION TYPE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657491" y="2264969"/>
            <a:ext cx="16973017" cy="7468128"/>
          </a:xfrm>
          <a:custGeom>
            <a:avLst/>
            <a:gdLst/>
            <a:ahLst/>
            <a:cxnLst/>
            <a:rect r="r" b="b" t="t" l="l"/>
            <a:pathLst>
              <a:path h="7468128" w="16973017">
                <a:moveTo>
                  <a:pt x="0" y="0"/>
                </a:moveTo>
                <a:lnTo>
                  <a:pt x="16973018" y="0"/>
                </a:lnTo>
                <a:lnTo>
                  <a:pt x="16973018" y="7468128"/>
                </a:lnTo>
                <a:lnTo>
                  <a:pt x="0" y="7468128"/>
                </a:lnTo>
                <a:lnTo>
                  <a:pt x="0" y="0"/>
                </a:lnTo>
                <a:close/>
              </a:path>
            </a:pathLst>
          </a:custGeom>
          <a:blipFill>
            <a:blip r:embed="rId2"/>
            <a:stretch>
              <a:fillRect l="0" t="0" r="0" b="0"/>
            </a:stretch>
          </a:blipFill>
        </p:spPr>
      </p:sp>
      <p:sp>
        <p:nvSpPr>
          <p:cNvPr name="TextBox 3" id="3"/>
          <p:cNvSpPr txBox="true"/>
          <p:nvPr/>
        </p:nvSpPr>
        <p:spPr>
          <a:xfrm rot="0">
            <a:off x="4390961" y="872445"/>
            <a:ext cx="9506078" cy="1014738"/>
          </a:xfrm>
          <a:prstGeom prst="rect">
            <a:avLst/>
          </a:prstGeom>
        </p:spPr>
        <p:txBody>
          <a:bodyPr anchor="t" rtlCol="false" tIns="0" lIns="0" bIns="0" rIns="0">
            <a:spAutoFit/>
          </a:bodyPr>
          <a:lstStyle/>
          <a:p>
            <a:pPr algn="ctr">
              <a:lnSpc>
                <a:spcPts val="7700"/>
              </a:lnSpc>
            </a:pPr>
            <a:r>
              <a:rPr lang="en-US" sz="7700">
                <a:solidFill>
                  <a:srgbClr val="9F7866"/>
                </a:solidFill>
                <a:latin typeface="Cormorant Garamond Bold"/>
              </a:rPr>
              <a:t>AUTHENTICATION</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383484" y="1209675"/>
            <a:ext cx="7521031" cy="1189227"/>
          </a:xfrm>
          <a:prstGeom prst="rect">
            <a:avLst/>
          </a:prstGeom>
        </p:spPr>
        <p:txBody>
          <a:bodyPr anchor="t" rtlCol="false" tIns="0" lIns="0" bIns="0" rIns="0">
            <a:spAutoFit/>
          </a:bodyPr>
          <a:lstStyle/>
          <a:p>
            <a:pPr>
              <a:lnSpc>
                <a:spcPts val="8999"/>
              </a:lnSpc>
            </a:pPr>
            <a:r>
              <a:rPr lang="en-US" sz="8999">
                <a:solidFill>
                  <a:srgbClr val="9F7866"/>
                </a:solidFill>
                <a:latin typeface="Cormorant Garamond Bold"/>
              </a:rPr>
              <a:t>CONCLUSION</a:t>
            </a:r>
          </a:p>
        </p:txBody>
      </p:sp>
      <p:sp>
        <p:nvSpPr>
          <p:cNvPr name="TextBox 3" id="3"/>
          <p:cNvSpPr txBox="true"/>
          <p:nvPr/>
        </p:nvSpPr>
        <p:spPr>
          <a:xfrm rot="0">
            <a:off x="916674" y="2536851"/>
            <a:ext cx="16454652" cy="7023461"/>
          </a:xfrm>
          <a:prstGeom prst="rect">
            <a:avLst/>
          </a:prstGeom>
        </p:spPr>
        <p:txBody>
          <a:bodyPr anchor="t" rtlCol="false" tIns="0" lIns="0" bIns="0" rIns="0">
            <a:spAutoFit/>
          </a:bodyPr>
          <a:lstStyle/>
          <a:p>
            <a:pPr marL="860533" indent="-430266" lvl="1">
              <a:lnSpc>
                <a:spcPts val="5580"/>
              </a:lnSpc>
              <a:buFont typeface="Arial"/>
              <a:buChar char="•"/>
            </a:pPr>
            <a:r>
              <a:rPr lang="en-US" sz="3985">
                <a:solidFill>
                  <a:srgbClr val="76513F"/>
                </a:solidFill>
                <a:latin typeface="Cormorant Garamond Bold"/>
              </a:rPr>
              <a:t>In conclusion, Wedding Planning offers a comprehensive and user-friendly platform for couples embarking on their journey to a memorable wedding day. </a:t>
            </a:r>
          </a:p>
          <a:p>
            <a:pPr marL="860533" indent="-430266" lvl="1">
              <a:lnSpc>
                <a:spcPts val="5580"/>
              </a:lnSpc>
              <a:buFont typeface="Arial"/>
              <a:buChar char="•"/>
            </a:pPr>
            <a:r>
              <a:rPr lang="en-US" sz="3985">
                <a:solidFill>
                  <a:srgbClr val="76513F"/>
                </a:solidFill>
                <a:latin typeface="Cormorant Garamond Bold"/>
              </a:rPr>
              <a:t>From initial budgeting and venue selection to attire choices and catering preferences, our app simplifies every step of the planning process. </a:t>
            </a:r>
          </a:p>
          <a:p>
            <a:pPr marL="860533" indent="-430266" lvl="1">
              <a:lnSpc>
                <a:spcPts val="5580"/>
              </a:lnSpc>
              <a:buFont typeface="Arial"/>
              <a:buChar char="•"/>
            </a:pPr>
            <a:r>
              <a:rPr lang="en-US" sz="3985">
                <a:solidFill>
                  <a:srgbClr val="76513F"/>
                </a:solidFill>
                <a:latin typeface="Cormorant Garamond Bold"/>
              </a:rPr>
              <a:t>With customizable options tailored to individual needs, such as selecting between buffet or plated meal systems, Wedding Planning ensures that every detail is seamlessly coordinated. </a:t>
            </a:r>
          </a:p>
          <a:p>
            <a:pPr marL="860533" indent="-430266" lvl="1">
              <a:lnSpc>
                <a:spcPts val="5580"/>
              </a:lnSpc>
              <a:buFont typeface="Arial"/>
              <a:buChar char="•"/>
            </a:pPr>
            <a:r>
              <a:rPr lang="en-US" sz="3985">
                <a:solidFill>
                  <a:srgbClr val="76513F"/>
                </a:solidFill>
                <a:latin typeface="Cormorant Garamond Bold"/>
              </a:rPr>
              <a:t>With Wedding Planning, couples can embark on their wedding journey with confidence, knowing that their dream day is just a few taps away.</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654271" y="524574"/>
            <a:ext cx="6979458" cy="1189227"/>
          </a:xfrm>
          <a:prstGeom prst="rect">
            <a:avLst/>
          </a:prstGeom>
        </p:spPr>
        <p:txBody>
          <a:bodyPr anchor="t" rtlCol="false" tIns="0" lIns="0" bIns="0" rIns="0">
            <a:spAutoFit/>
          </a:bodyPr>
          <a:lstStyle/>
          <a:p>
            <a:pPr>
              <a:lnSpc>
                <a:spcPts val="8999"/>
              </a:lnSpc>
            </a:pPr>
            <a:r>
              <a:rPr lang="en-US" sz="8999">
                <a:solidFill>
                  <a:srgbClr val="9F7866"/>
                </a:solidFill>
                <a:latin typeface="Cormorant Garamond Bold"/>
              </a:rPr>
              <a:t>REFERENCES</a:t>
            </a:r>
          </a:p>
        </p:txBody>
      </p:sp>
      <p:sp>
        <p:nvSpPr>
          <p:cNvPr name="TextBox 3" id="3"/>
          <p:cNvSpPr txBox="true"/>
          <p:nvPr/>
        </p:nvSpPr>
        <p:spPr>
          <a:xfrm rot="0">
            <a:off x="1028700" y="2145281"/>
            <a:ext cx="16454652" cy="7728311"/>
          </a:xfrm>
          <a:prstGeom prst="rect">
            <a:avLst/>
          </a:prstGeom>
        </p:spPr>
        <p:txBody>
          <a:bodyPr anchor="t" rtlCol="false" tIns="0" lIns="0" bIns="0" rIns="0">
            <a:spAutoFit/>
          </a:bodyPr>
          <a:lstStyle/>
          <a:p>
            <a:pPr marL="860533" indent="-430266" lvl="1">
              <a:lnSpc>
                <a:spcPts val="5580"/>
              </a:lnSpc>
              <a:buFont typeface="Arial"/>
              <a:buChar char="•"/>
            </a:pPr>
            <a:r>
              <a:rPr lang="en-US" sz="3985">
                <a:solidFill>
                  <a:srgbClr val="76513F"/>
                </a:solidFill>
                <a:latin typeface="Cormorant Garamond Bold"/>
              </a:rPr>
              <a:t>http://eprints.utar.edu.my/4262/1/17ACB01592_FYP.pdf : This project is developed to build a mobile application for users to do their wedding planning and venue design tasks in an efficient way after surveying the available systems in the market. </a:t>
            </a:r>
          </a:p>
          <a:p>
            <a:pPr marL="860533" indent="-430266" lvl="1">
              <a:lnSpc>
                <a:spcPts val="5580"/>
              </a:lnSpc>
              <a:buFont typeface="Arial"/>
              <a:buChar char="•"/>
            </a:pPr>
            <a:r>
              <a:rPr lang="en-US" sz="3985">
                <a:solidFill>
                  <a:srgbClr val="76513F"/>
                </a:solidFill>
                <a:latin typeface="Cormorant Garamond Bold"/>
              </a:rPr>
              <a:t>https://www.researchgate.net/publication/228877585_An_Interactive_Web-Based_Wedding_Planner_with_Comparative_Analysis_Decision_Support_System: for the brides and grooms to retrieve information on available bridal products and services in the shortest possible time</a:t>
            </a:r>
          </a:p>
          <a:p>
            <a:pPr marL="860533" indent="-430266" lvl="1">
              <a:lnSpc>
                <a:spcPts val="5580"/>
              </a:lnSpc>
              <a:buFont typeface="Arial"/>
              <a:buChar char="•"/>
            </a:pPr>
            <a:r>
              <a:rPr lang="en-US" sz="3985">
                <a:solidFill>
                  <a:srgbClr val="76513F"/>
                </a:solidFill>
                <a:latin typeface="Cormorant Garamond Bold"/>
              </a:rPr>
              <a:t>https://www.wedmegood.com/ : Indian Wedding Planning Website and app where you can find the best wedding vendors, with prices and reviews at the click of a button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TextBox 2" id="2"/>
          <p:cNvSpPr txBox="true"/>
          <p:nvPr/>
        </p:nvSpPr>
        <p:spPr>
          <a:xfrm rot="0">
            <a:off x="2369448" y="2748816"/>
            <a:ext cx="14075584" cy="5141792"/>
          </a:xfrm>
          <a:prstGeom prst="rect">
            <a:avLst/>
          </a:prstGeom>
        </p:spPr>
        <p:txBody>
          <a:bodyPr anchor="t" rtlCol="false" tIns="0" lIns="0" bIns="0" rIns="0">
            <a:spAutoFit/>
          </a:bodyPr>
          <a:lstStyle/>
          <a:p>
            <a:pPr algn="ctr">
              <a:lnSpc>
                <a:spcPts val="13237"/>
              </a:lnSpc>
            </a:pPr>
            <a:r>
              <a:rPr lang="en-US" sz="14082">
                <a:solidFill>
                  <a:srgbClr val="FFFFFF">
                    <a:alpha val="40000"/>
                  </a:srgbClr>
                </a:solidFill>
                <a:latin typeface="Cormorant Garamond Bold"/>
              </a:rPr>
              <a:t>PROGRESSIVE</a:t>
            </a:r>
          </a:p>
          <a:p>
            <a:pPr algn="ctr">
              <a:lnSpc>
                <a:spcPts val="13237"/>
              </a:lnSpc>
            </a:pPr>
            <a:r>
              <a:rPr lang="en-US" sz="14082">
                <a:solidFill>
                  <a:srgbClr val="FFFFFF">
                    <a:alpha val="40000"/>
                  </a:srgbClr>
                </a:solidFill>
                <a:latin typeface="Cormorant Garamond Bold"/>
              </a:rPr>
              <a:t>WEB  </a:t>
            </a:r>
          </a:p>
          <a:p>
            <a:pPr algn="ctr">
              <a:lnSpc>
                <a:spcPts val="13237"/>
              </a:lnSpc>
            </a:pPr>
            <a:r>
              <a:rPr lang="en-US" sz="14082">
                <a:solidFill>
                  <a:srgbClr val="FFFFFF">
                    <a:alpha val="40000"/>
                  </a:srgbClr>
                </a:solidFill>
                <a:latin typeface="Cormorant Garamond Bold"/>
              </a:rPr>
              <a:t>PRESENTATION</a:t>
            </a:r>
          </a:p>
        </p:txBody>
      </p:sp>
      <p:sp>
        <p:nvSpPr>
          <p:cNvPr name="Freeform 3" id="3"/>
          <p:cNvSpPr/>
          <p:nvPr/>
        </p:nvSpPr>
        <p:spPr>
          <a:xfrm flipH="false" flipV="false" rot="0">
            <a:off x="301291" y="267215"/>
            <a:ext cx="1232977" cy="2589251"/>
          </a:xfrm>
          <a:custGeom>
            <a:avLst/>
            <a:gdLst/>
            <a:ahLst/>
            <a:cxnLst/>
            <a:rect r="r" b="b" t="t" l="l"/>
            <a:pathLst>
              <a:path h="2589251" w="1232977">
                <a:moveTo>
                  <a:pt x="0" y="0"/>
                </a:moveTo>
                <a:lnTo>
                  <a:pt x="1232977" y="0"/>
                </a:lnTo>
                <a:lnTo>
                  <a:pt x="1232977" y="2589251"/>
                </a:lnTo>
                <a:lnTo>
                  <a:pt x="0" y="2589251"/>
                </a:lnTo>
                <a:lnTo>
                  <a:pt x="0" y="0"/>
                </a:lnTo>
                <a:close/>
              </a:path>
            </a:pathLst>
          </a:custGeom>
          <a:blipFill>
            <a:blip r:embed="rId2"/>
            <a:stretch>
              <a:fillRect l="0" t="0" r="0" b="0"/>
            </a:stretch>
          </a:blipFill>
        </p:spPr>
      </p:sp>
      <p:sp>
        <p:nvSpPr>
          <p:cNvPr name="TextBox 4" id="4"/>
          <p:cNvSpPr txBox="true"/>
          <p:nvPr/>
        </p:nvSpPr>
        <p:spPr>
          <a:xfrm rot="0">
            <a:off x="1028700" y="3895780"/>
            <a:ext cx="16978921" cy="2247790"/>
          </a:xfrm>
          <a:prstGeom prst="rect">
            <a:avLst/>
          </a:prstGeom>
        </p:spPr>
        <p:txBody>
          <a:bodyPr anchor="t" rtlCol="false" tIns="0" lIns="0" bIns="0" rIns="0">
            <a:spAutoFit/>
          </a:bodyPr>
          <a:lstStyle/>
          <a:p>
            <a:pPr algn="ctr">
              <a:lnSpc>
                <a:spcPts val="18381"/>
              </a:lnSpc>
              <a:spcBef>
                <a:spcPct val="0"/>
              </a:spcBef>
            </a:pPr>
            <a:r>
              <a:rPr lang="en-US" sz="13129">
                <a:solidFill>
                  <a:srgbClr val="9F7866"/>
                </a:solidFill>
                <a:latin typeface="Daydream"/>
              </a:rPr>
              <a:t>Hair Accessories Store</a:t>
            </a:r>
          </a:p>
        </p:txBody>
      </p:sp>
      <p:sp>
        <p:nvSpPr>
          <p:cNvPr name="TextBox 5" id="5"/>
          <p:cNvSpPr txBox="true"/>
          <p:nvPr/>
        </p:nvSpPr>
        <p:spPr>
          <a:xfrm rot="0">
            <a:off x="301291" y="8867524"/>
            <a:ext cx="8112255" cy="1011751"/>
          </a:xfrm>
          <a:prstGeom prst="rect">
            <a:avLst/>
          </a:prstGeom>
        </p:spPr>
        <p:txBody>
          <a:bodyPr anchor="t" rtlCol="false" tIns="0" lIns="0" bIns="0" rIns="0">
            <a:spAutoFit/>
          </a:bodyPr>
          <a:lstStyle/>
          <a:p>
            <a:pPr>
              <a:lnSpc>
                <a:spcPts val="2656"/>
              </a:lnSpc>
            </a:pPr>
            <a:r>
              <a:rPr lang="en-US" sz="2415" spc="241">
                <a:solidFill>
                  <a:srgbClr val="9F7866"/>
                </a:solidFill>
                <a:latin typeface="Cormorant Garamond Bold"/>
              </a:rPr>
              <a:t>NAME: AAKANKSHA SUVARNA</a:t>
            </a:r>
          </a:p>
          <a:p>
            <a:pPr>
              <a:lnSpc>
                <a:spcPts val="2656"/>
              </a:lnSpc>
            </a:pPr>
            <a:r>
              <a:rPr lang="en-US" sz="2415" spc="241">
                <a:solidFill>
                  <a:srgbClr val="9F7866"/>
                </a:solidFill>
                <a:latin typeface="Cormorant Garamond Bold"/>
              </a:rPr>
              <a:t>ROLL NO: 65</a:t>
            </a:r>
          </a:p>
          <a:p>
            <a:pPr>
              <a:lnSpc>
                <a:spcPts val="2656"/>
              </a:lnSpc>
            </a:pPr>
            <a:r>
              <a:rPr lang="en-US" sz="2415" spc="241">
                <a:solidFill>
                  <a:srgbClr val="9F7866"/>
                </a:solidFill>
                <a:latin typeface="Cormorant Garamond Bold"/>
              </a:rPr>
              <a:t>CLASS: D15B</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69365" y="1200150"/>
            <a:ext cx="12514992" cy="1198752"/>
          </a:xfrm>
          <a:prstGeom prst="rect">
            <a:avLst/>
          </a:prstGeom>
        </p:spPr>
        <p:txBody>
          <a:bodyPr anchor="t" rtlCol="false" tIns="0" lIns="0" bIns="0" rIns="0">
            <a:spAutoFit/>
          </a:bodyPr>
          <a:lstStyle/>
          <a:p>
            <a:pPr algn="r">
              <a:lnSpc>
                <a:spcPts val="9000"/>
              </a:lnSpc>
            </a:pPr>
            <a:r>
              <a:rPr lang="en-US" sz="9000">
                <a:solidFill>
                  <a:srgbClr val="9F7866"/>
                </a:solidFill>
                <a:latin typeface="Cormorant Garamond Bold"/>
              </a:rPr>
              <a:t>TABLE OF CONTENTS</a:t>
            </a:r>
          </a:p>
        </p:txBody>
      </p:sp>
      <p:grpSp>
        <p:nvGrpSpPr>
          <p:cNvPr name="Group 3" id="3"/>
          <p:cNvGrpSpPr/>
          <p:nvPr/>
        </p:nvGrpSpPr>
        <p:grpSpPr>
          <a:xfrm rot="0">
            <a:off x="324720" y="3250905"/>
            <a:ext cx="4634759" cy="640769"/>
            <a:chOff x="0" y="0"/>
            <a:chExt cx="6179679" cy="854359"/>
          </a:xfrm>
        </p:grpSpPr>
        <p:sp>
          <p:nvSpPr>
            <p:cNvPr name="Freeform 4" id="4"/>
            <p:cNvSpPr/>
            <p:nvPr/>
          </p:nvSpPr>
          <p:spPr>
            <a:xfrm flipH="false" flipV="false" rot="0">
              <a:off x="0" y="0"/>
              <a:ext cx="1896628" cy="854359"/>
            </a:xfrm>
            <a:custGeom>
              <a:avLst/>
              <a:gdLst/>
              <a:ahLst/>
              <a:cxnLst/>
              <a:rect r="r" b="b" t="t" l="l"/>
              <a:pathLst>
                <a:path h="854359" w="1896628">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808622" y="148568"/>
              <a:ext cx="3371056" cy="557224"/>
            </a:xfrm>
            <a:prstGeom prst="rect">
              <a:avLst/>
            </a:prstGeom>
          </p:spPr>
          <p:txBody>
            <a:bodyPr anchor="t" rtlCol="false" tIns="0" lIns="0" bIns="0" rIns="0">
              <a:spAutoFit/>
            </a:bodyPr>
            <a:lstStyle/>
            <a:p>
              <a:pPr>
                <a:lnSpc>
                  <a:spcPts val="3404"/>
                </a:lnSpc>
              </a:pPr>
              <a:r>
                <a:rPr lang="en-US" sz="2837">
                  <a:solidFill>
                    <a:srgbClr val="9F7866"/>
                  </a:solidFill>
                  <a:latin typeface="Cormorant Garamond Bold"/>
                </a:rPr>
                <a:t>Introduction</a:t>
              </a:r>
            </a:p>
          </p:txBody>
        </p:sp>
      </p:grpSp>
      <p:grpSp>
        <p:nvGrpSpPr>
          <p:cNvPr name="Group 6" id="6"/>
          <p:cNvGrpSpPr/>
          <p:nvPr/>
        </p:nvGrpSpPr>
        <p:grpSpPr>
          <a:xfrm rot="0">
            <a:off x="324720" y="5356797"/>
            <a:ext cx="4634759" cy="640769"/>
            <a:chOff x="0" y="0"/>
            <a:chExt cx="6179679" cy="854359"/>
          </a:xfrm>
        </p:grpSpPr>
        <p:sp>
          <p:nvSpPr>
            <p:cNvPr name="Freeform 7" id="7"/>
            <p:cNvSpPr/>
            <p:nvPr/>
          </p:nvSpPr>
          <p:spPr>
            <a:xfrm flipH="false" flipV="false" rot="0">
              <a:off x="0" y="0"/>
              <a:ext cx="1896628" cy="854359"/>
            </a:xfrm>
            <a:custGeom>
              <a:avLst/>
              <a:gdLst/>
              <a:ahLst/>
              <a:cxnLst/>
              <a:rect r="r" b="b" t="t" l="l"/>
              <a:pathLst>
                <a:path h="854359" w="1896628">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808622" y="148568"/>
              <a:ext cx="3371056" cy="557224"/>
            </a:xfrm>
            <a:prstGeom prst="rect">
              <a:avLst/>
            </a:prstGeom>
          </p:spPr>
          <p:txBody>
            <a:bodyPr anchor="t" rtlCol="false" tIns="0" lIns="0" bIns="0" rIns="0">
              <a:spAutoFit/>
            </a:bodyPr>
            <a:lstStyle/>
            <a:p>
              <a:pPr>
                <a:lnSpc>
                  <a:spcPts val="3404"/>
                </a:lnSpc>
              </a:pPr>
              <a:r>
                <a:rPr lang="en-US" sz="2837">
                  <a:solidFill>
                    <a:srgbClr val="9F7866"/>
                  </a:solidFill>
                  <a:latin typeface="Cormorant Garamond Bold"/>
                </a:rPr>
                <a:t>Implementation</a:t>
              </a:r>
            </a:p>
          </p:txBody>
        </p:sp>
      </p:grpSp>
      <p:grpSp>
        <p:nvGrpSpPr>
          <p:cNvPr name="Group 9" id="9"/>
          <p:cNvGrpSpPr/>
          <p:nvPr/>
        </p:nvGrpSpPr>
        <p:grpSpPr>
          <a:xfrm rot="0">
            <a:off x="324720" y="7365155"/>
            <a:ext cx="4634759" cy="835836"/>
            <a:chOff x="0" y="0"/>
            <a:chExt cx="6179679" cy="1114448"/>
          </a:xfrm>
        </p:grpSpPr>
        <p:sp>
          <p:nvSpPr>
            <p:cNvPr name="Freeform 10" id="10"/>
            <p:cNvSpPr/>
            <p:nvPr/>
          </p:nvSpPr>
          <p:spPr>
            <a:xfrm flipH="false" flipV="false" rot="0">
              <a:off x="0" y="130044"/>
              <a:ext cx="1896628" cy="854359"/>
            </a:xfrm>
            <a:custGeom>
              <a:avLst/>
              <a:gdLst/>
              <a:ahLst/>
              <a:cxnLst/>
              <a:rect r="r" b="b" t="t" l="l"/>
              <a:pathLst>
                <a:path h="854359" w="1896628">
                  <a:moveTo>
                    <a:pt x="0" y="0"/>
                  </a:moveTo>
                  <a:lnTo>
                    <a:pt x="1896628" y="0"/>
                  </a:lnTo>
                  <a:lnTo>
                    <a:pt x="1896628" y="854360"/>
                  </a:lnTo>
                  <a:lnTo>
                    <a:pt x="0" y="85436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808622" y="0"/>
              <a:ext cx="3371056" cy="1114448"/>
            </a:xfrm>
            <a:prstGeom prst="rect">
              <a:avLst/>
            </a:prstGeom>
          </p:spPr>
          <p:txBody>
            <a:bodyPr anchor="t" rtlCol="false" tIns="0" lIns="0" bIns="0" rIns="0">
              <a:spAutoFit/>
            </a:bodyPr>
            <a:lstStyle/>
            <a:p>
              <a:pPr>
                <a:lnSpc>
                  <a:spcPts val="3404"/>
                </a:lnSpc>
              </a:pPr>
              <a:r>
                <a:rPr lang="en-US" sz="2837">
                  <a:solidFill>
                    <a:srgbClr val="9F7866"/>
                  </a:solidFill>
                  <a:latin typeface="Cormorant Garamond Bold"/>
                </a:rPr>
                <a:t>Service worker in PWA</a:t>
              </a:r>
            </a:p>
          </p:txBody>
        </p:sp>
      </p:grpSp>
      <p:grpSp>
        <p:nvGrpSpPr>
          <p:cNvPr name="Group 12" id="12"/>
          <p:cNvGrpSpPr/>
          <p:nvPr/>
        </p:nvGrpSpPr>
        <p:grpSpPr>
          <a:xfrm rot="0">
            <a:off x="6970559" y="3250905"/>
            <a:ext cx="4634759" cy="640769"/>
            <a:chOff x="0" y="0"/>
            <a:chExt cx="6179679" cy="854359"/>
          </a:xfrm>
        </p:grpSpPr>
        <p:sp>
          <p:nvSpPr>
            <p:cNvPr name="Freeform 13" id="13"/>
            <p:cNvSpPr/>
            <p:nvPr/>
          </p:nvSpPr>
          <p:spPr>
            <a:xfrm flipH="false" flipV="false" rot="0">
              <a:off x="0" y="0"/>
              <a:ext cx="1896628" cy="854359"/>
            </a:xfrm>
            <a:custGeom>
              <a:avLst/>
              <a:gdLst/>
              <a:ahLst/>
              <a:cxnLst/>
              <a:rect r="r" b="b" t="t" l="l"/>
              <a:pathLst>
                <a:path h="854359" w="1896628">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808622" y="148568"/>
              <a:ext cx="3371056" cy="557224"/>
            </a:xfrm>
            <a:prstGeom prst="rect">
              <a:avLst/>
            </a:prstGeom>
          </p:spPr>
          <p:txBody>
            <a:bodyPr anchor="t" rtlCol="false" tIns="0" lIns="0" bIns="0" rIns="0">
              <a:spAutoFit/>
            </a:bodyPr>
            <a:lstStyle/>
            <a:p>
              <a:pPr>
                <a:lnSpc>
                  <a:spcPts val="3404"/>
                </a:lnSpc>
              </a:pPr>
              <a:r>
                <a:rPr lang="en-US" sz="2837">
                  <a:solidFill>
                    <a:srgbClr val="9F7866"/>
                  </a:solidFill>
                  <a:latin typeface="Cormorant Garamond Bold"/>
                </a:rPr>
                <a:t>Fetch event</a:t>
              </a:r>
            </a:p>
          </p:txBody>
        </p:sp>
      </p:grpSp>
      <p:grpSp>
        <p:nvGrpSpPr>
          <p:cNvPr name="Group 15" id="15"/>
          <p:cNvGrpSpPr/>
          <p:nvPr/>
        </p:nvGrpSpPr>
        <p:grpSpPr>
          <a:xfrm rot="0">
            <a:off x="6970559" y="5356797"/>
            <a:ext cx="4634759" cy="640769"/>
            <a:chOff x="0" y="0"/>
            <a:chExt cx="6179679" cy="854359"/>
          </a:xfrm>
        </p:grpSpPr>
        <p:sp>
          <p:nvSpPr>
            <p:cNvPr name="Freeform 16" id="16"/>
            <p:cNvSpPr/>
            <p:nvPr/>
          </p:nvSpPr>
          <p:spPr>
            <a:xfrm flipH="false" flipV="false" rot="0">
              <a:off x="0" y="0"/>
              <a:ext cx="1896628" cy="854359"/>
            </a:xfrm>
            <a:custGeom>
              <a:avLst/>
              <a:gdLst/>
              <a:ahLst/>
              <a:cxnLst/>
              <a:rect r="r" b="b" t="t" l="l"/>
              <a:pathLst>
                <a:path h="854359" w="1896628">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808622" y="148568"/>
              <a:ext cx="3371056" cy="557224"/>
            </a:xfrm>
            <a:prstGeom prst="rect">
              <a:avLst/>
            </a:prstGeom>
          </p:spPr>
          <p:txBody>
            <a:bodyPr anchor="t" rtlCol="false" tIns="0" lIns="0" bIns="0" rIns="0">
              <a:spAutoFit/>
            </a:bodyPr>
            <a:lstStyle/>
            <a:p>
              <a:pPr>
                <a:lnSpc>
                  <a:spcPts val="3404"/>
                </a:lnSpc>
              </a:pPr>
              <a:r>
                <a:rPr lang="en-US" sz="2837">
                  <a:solidFill>
                    <a:srgbClr val="9F7866"/>
                  </a:solidFill>
                  <a:latin typeface="Cormorant Garamond Bold"/>
                </a:rPr>
                <a:t>Push event</a:t>
              </a:r>
            </a:p>
          </p:txBody>
        </p:sp>
      </p:grpSp>
      <p:grpSp>
        <p:nvGrpSpPr>
          <p:cNvPr name="Group 18" id="18"/>
          <p:cNvGrpSpPr/>
          <p:nvPr/>
        </p:nvGrpSpPr>
        <p:grpSpPr>
          <a:xfrm rot="0">
            <a:off x="7007927" y="7462689"/>
            <a:ext cx="4634759" cy="640769"/>
            <a:chOff x="0" y="0"/>
            <a:chExt cx="6179679" cy="854359"/>
          </a:xfrm>
        </p:grpSpPr>
        <p:sp>
          <p:nvSpPr>
            <p:cNvPr name="Freeform 19" id="19"/>
            <p:cNvSpPr/>
            <p:nvPr/>
          </p:nvSpPr>
          <p:spPr>
            <a:xfrm flipH="false" flipV="false" rot="0">
              <a:off x="0" y="0"/>
              <a:ext cx="1896628" cy="854359"/>
            </a:xfrm>
            <a:custGeom>
              <a:avLst/>
              <a:gdLst/>
              <a:ahLst/>
              <a:cxnLst/>
              <a:rect r="r" b="b" t="t" l="l"/>
              <a:pathLst>
                <a:path h="854359" w="1896628">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2808622" y="148568"/>
              <a:ext cx="3371056" cy="557224"/>
            </a:xfrm>
            <a:prstGeom prst="rect">
              <a:avLst/>
            </a:prstGeom>
          </p:spPr>
          <p:txBody>
            <a:bodyPr anchor="t" rtlCol="false" tIns="0" lIns="0" bIns="0" rIns="0">
              <a:spAutoFit/>
            </a:bodyPr>
            <a:lstStyle/>
            <a:p>
              <a:pPr>
                <a:lnSpc>
                  <a:spcPts val="3404"/>
                </a:lnSpc>
              </a:pPr>
              <a:r>
                <a:rPr lang="en-US" sz="2837">
                  <a:solidFill>
                    <a:srgbClr val="9F7866"/>
                  </a:solidFill>
                  <a:latin typeface="Cormorant Garamond Bold"/>
                </a:rPr>
                <a:t>Sync event</a:t>
              </a:r>
            </a:p>
          </p:txBody>
        </p:sp>
      </p:grpSp>
      <p:sp>
        <p:nvSpPr>
          <p:cNvPr name="Freeform 21" id="21"/>
          <p:cNvSpPr/>
          <p:nvPr/>
        </p:nvSpPr>
        <p:spPr>
          <a:xfrm flipH="false" flipV="false" rot="0">
            <a:off x="13615093" y="3250905"/>
            <a:ext cx="1422471" cy="640769"/>
          </a:xfrm>
          <a:custGeom>
            <a:avLst/>
            <a:gdLst/>
            <a:ahLst/>
            <a:cxnLst/>
            <a:rect r="r" b="b" t="t" l="l"/>
            <a:pathLst>
              <a:path h="640769" w="1422471">
                <a:moveTo>
                  <a:pt x="0" y="0"/>
                </a:moveTo>
                <a:lnTo>
                  <a:pt x="1422471" y="0"/>
                </a:lnTo>
                <a:lnTo>
                  <a:pt x="1422471" y="640769"/>
                </a:lnTo>
                <a:lnTo>
                  <a:pt x="0" y="64076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15759708" y="3055838"/>
            <a:ext cx="2528292" cy="1671672"/>
          </a:xfrm>
          <a:prstGeom prst="rect">
            <a:avLst/>
          </a:prstGeom>
        </p:spPr>
        <p:txBody>
          <a:bodyPr anchor="t" rtlCol="false" tIns="0" lIns="0" bIns="0" rIns="0">
            <a:spAutoFit/>
          </a:bodyPr>
          <a:lstStyle/>
          <a:p>
            <a:pPr>
              <a:lnSpc>
                <a:spcPts val="3404"/>
              </a:lnSpc>
            </a:pPr>
            <a:r>
              <a:rPr lang="en-US" sz="2837">
                <a:solidFill>
                  <a:srgbClr val="9F7866"/>
                </a:solidFill>
                <a:latin typeface="Cormorant Garamond Bold"/>
              </a:rPr>
              <a:t>Performance ananlysis with Google lighthouse</a:t>
            </a:r>
          </a:p>
        </p:txBody>
      </p:sp>
      <p:grpSp>
        <p:nvGrpSpPr>
          <p:cNvPr name="Group 23" id="23"/>
          <p:cNvGrpSpPr/>
          <p:nvPr/>
        </p:nvGrpSpPr>
        <p:grpSpPr>
          <a:xfrm rot="0">
            <a:off x="13653241" y="5356797"/>
            <a:ext cx="4634759" cy="640769"/>
            <a:chOff x="0" y="0"/>
            <a:chExt cx="6179679" cy="854359"/>
          </a:xfrm>
        </p:grpSpPr>
        <p:sp>
          <p:nvSpPr>
            <p:cNvPr name="Freeform 24" id="24"/>
            <p:cNvSpPr/>
            <p:nvPr/>
          </p:nvSpPr>
          <p:spPr>
            <a:xfrm flipH="false" flipV="false" rot="0">
              <a:off x="0" y="0"/>
              <a:ext cx="1896628" cy="854359"/>
            </a:xfrm>
            <a:custGeom>
              <a:avLst/>
              <a:gdLst/>
              <a:ahLst/>
              <a:cxnLst/>
              <a:rect r="r" b="b" t="t" l="l"/>
              <a:pathLst>
                <a:path h="854359" w="1896628">
                  <a:moveTo>
                    <a:pt x="0" y="0"/>
                  </a:moveTo>
                  <a:lnTo>
                    <a:pt x="1896628" y="0"/>
                  </a:lnTo>
                  <a:lnTo>
                    <a:pt x="1896628" y="854359"/>
                  </a:lnTo>
                  <a:lnTo>
                    <a:pt x="0" y="85435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2808622" y="148568"/>
              <a:ext cx="3371056" cy="557224"/>
            </a:xfrm>
            <a:prstGeom prst="rect">
              <a:avLst/>
            </a:prstGeom>
          </p:spPr>
          <p:txBody>
            <a:bodyPr anchor="t" rtlCol="false" tIns="0" lIns="0" bIns="0" rIns="0">
              <a:spAutoFit/>
            </a:bodyPr>
            <a:lstStyle/>
            <a:p>
              <a:pPr>
                <a:lnSpc>
                  <a:spcPts val="3404"/>
                </a:lnSpc>
              </a:pPr>
              <a:r>
                <a:rPr lang="en-US" sz="2837">
                  <a:solidFill>
                    <a:srgbClr val="9F7866"/>
                  </a:solidFill>
                  <a:latin typeface="Cormorant Garamond Bold"/>
                </a:rPr>
                <a:t>Conclusion</a:t>
              </a:r>
            </a:p>
          </p:txBody>
        </p:sp>
      </p:grpSp>
    </p:spTree>
  </p:cSld>
  <p:clrMapOvr>
    <a:masterClrMapping/>
  </p:clrMapOvr>
</p:sld>
</file>

<file path=ppt/slides/slide19.xml><?xml version="1.0" encoding="utf-8"?>
<p:sld xmlns:p="http://schemas.openxmlformats.org/presentationml/2006/main" xmlns:a="http://schemas.openxmlformats.org/drawingml/2006/main">
  <p:cSld>
    <p:bg>
      <p:bgPr>
        <a:solidFill>
          <a:srgbClr val="EFD9D5"/>
        </a:solidFill>
      </p:bgPr>
    </p:bg>
    <p:spTree>
      <p:nvGrpSpPr>
        <p:cNvPr id="1" name=""/>
        <p:cNvGrpSpPr/>
        <p:nvPr/>
      </p:nvGrpSpPr>
      <p:grpSpPr>
        <a:xfrm>
          <a:off x="0" y="0"/>
          <a:ext cx="0" cy="0"/>
          <a:chOff x="0" y="0"/>
          <a:chExt cx="0" cy="0"/>
        </a:xfrm>
      </p:grpSpPr>
      <p:sp>
        <p:nvSpPr>
          <p:cNvPr name="TextBox 2" id="2"/>
          <p:cNvSpPr txBox="true"/>
          <p:nvPr/>
        </p:nvSpPr>
        <p:spPr>
          <a:xfrm rot="0">
            <a:off x="600072" y="864107"/>
            <a:ext cx="7312259" cy="934947"/>
          </a:xfrm>
          <a:prstGeom prst="rect">
            <a:avLst/>
          </a:prstGeom>
        </p:spPr>
        <p:txBody>
          <a:bodyPr anchor="t" rtlCol="false" tIns="0" lIns="0" bIns="0" rIns="0">
            <a:spAutoFit/>
          </a:bodyPr>
          <a:lstStyle/>
          <a:p>
            <a:pPr>
              <a:lnSpc>
                <a:spcPts val="7079"/>
              </a:lnSpc>
            </a:pPr>
            <a:r>
              <a:rPr lang="en-US" sz="7079">
                <a:solidFill>
                  <a:srgbClr val="9F7866"/>
                </a:solidFill>
                <a:latin typeface="Cormorant Garamond Bold"/>
              </a:rPr>
              <a:t>WHAT IS PWA</a:t>
            </a:r>
          </a:p>
        </p:txBody>
      </p:sp>
      <p:grpSp>
        <p:nvGrpSpPr>
          <p:cNvPr name="Group 3" id="3"/>
          <p:cNvGrpSpPr/>
          <p:nvPr/>
        </p:nvGrpSpPr>
        <p:grpSpPr>
          <a:xfrm rot="0">
            <a:off x="2260975" y="2317268"/>
            <a:ext cx="13293855" cy="7198207"/>
            <a:chOff x="0" y="0"/>
            <a:chExt cx="17725140" cy="9597610"/>
          </a:xfrm>
        </p:grpSpPr>
        <p:sp>
          <p:nvSpPr>
            <p:cNvPr name="TextBox 4" id="4"/>
            <p:cNvSpPr txBox="true"/>
            <p:nvPr/>
          </p:nvSpPr>
          <p:spPr>
            <a:xfrm rot="0">
              <a:off x="0" y="0"/>
              <a:ext cx="17725140" cy="591942"/>
            </a:xfrm>
            <a:prstGeom prst="rect">
              <a:avLst/>
            </a:prstGeom>
          </p:spPr>
          <p:txBody>
            <a:bodyPr anchor="t" rtlCol="false" tIns="0" lIns="0" bIns="0" rIns="0">
              <a:spAutoFit/>
            </a:bodyPr>
            <a:lstStyle/>
            <a:p>
              <a:pPr>
                <a:lnSpc>
                  <a:spcPts val="3495"/>
                </a:lnSpc>
              </a:pPr>
            </a:p>
          </p:txBody>
        </p:sp>
        <p:sp>
          <p:nvSpPr>
            <p:cNvPr name="TextBox 5" id="5"/>
            <p:cNvSpPr txBox="true"/>
            <p:nvPr/>
          </p:nvSpPr>
          <p:spPr>
            <a:xfrm rot="0">
              <a:off x="0" y="502570"/>
              <a:ext cx="17725140" cy="9095040"/>
            </a:xfrm>
            <a:prstGeom prst="rect">
              <a:avLst/>
            </a:prstGeom>
          </p:spPr>
          <p:txBody>
            <a:bodyPr anchor="t" rtlCol="false" tIns="0" lIns="0" bIns="0" rIns="0">
              <a:spAutoFit/>
            </a:bodyPr>
            <a:lstStyle/>
            <a:p>
              <a:pPr algn="l" marL="709452" indent="-354726" lvl="1">
                <a:lnSpc>
                  <a:spcPts val="6144"/>
                </a:lnSpc>
                <a:buFont typeface="Arial"/>
                <a:buChar char="•"/>
              </a:pPr>
              <a:r>
                <a:rPr lang="en-US" sz="3286">
                  <a:solidFill>
                    <a:srgbClr val="9F7866"/>
                  </a:solidFill>
                  <a:latin typeface="Cormorant Garamond Bold"/>
                </a:rPr>
                <a:t>Cross-</a:t>
              </a:r>
              <a:r>
                <a:rPr lang="en-US" sz="3286" strike="noStrike" u="none">
                  <a:solidFill>
                    <a:srgbClr val="9F7866"/>
                  </a:solidFill>
                  <a:latin typeface="Cormorant Garamond Bold"/>
                </a:rPr>
                <a:t>Platform Compatibility: PWAs work seamlessly across various devices and platforms, reducing the need for separate development efforts for different operating systems.</a:t>
              </a:r>
            </a:p>
            <a:p>
              <a:pPr algn="l" marL="709452" indent="-354726" lvl="1">
                <a:lnSpc>
                  <a:spcPts val="6144"/>
                </a:lnSpc>
                <a:buFont typeface="Arial"/>
                <a:buChar char="•"/>
              </a:pPr>
              <a:r>
                <a:rPr lang="en-US" sz="3286" strike="noStrike" u="none">
                  <a:solidFill>
                    <a:srgbClr val="9F7866"/>
                  </a:solidFill>
                  <a:latin typeface="Cormorant Garamond Bold"/>
                </a:rPr>
                <a:t>Improved User Experience: They offer fast loading times, offline access, and smooth navigation, enhancing user satisfaction and engagement.</a:t>
              </a:r>
            </a:p>
            <a:p>
              <a:pPr algn="l" marL="709452" indent="-354726" lvl="1">
                <a:lnSpc>
                  <a:spcPts val="6144"/>
                </a:lnSpc>
                <a:buFont typeface="Arial"/>
                <a:buChar char="•"/>
              </a:pPr>
              <a:r>
                <a:rPr lang="en-US" sz="3286" strike="noStrike" u="none">
                  <a:solidFill>
                    <a:srgbClr val="9F7866"/>
                  </a:solidFill>
                  <a:latin typeface="Cormorant Garamond Bold"/>
                </a:rPr>
                <a:t>Cost-Efficiency and Accessibility: Developing a PWA involves lower costs compared to native apps, and their accessibility via URLs eliminates the need for app store downloads, making them more convenient for users.</a:t>
              </a:r>
            </a:p>
            <a:p>
              <a:pPr algn="l" marL="0" indent="0" lvl="0">
                <a:lnSpc>
                  <a:spcPts val="6144"/>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TextBox 2" id="2"/>
          <p:cNvSpPr txBox="true"/>
          <p:nvPr/>
        </p:nvSpPr>
        <p:spPr>
          <a:xfrm rot="0">
            <a:off x="2369448" y="2648157"/>
            <a:ext cx="14075584" cy="4781135"/>
          </a:xfrm>
          <a:prstGeom prst="rect">
            <a:avLst/>
          </a:prstGeom>
        </p:spPr>
        <p:txBody>
          <a:bodyPr anchor="t" rtlCol="false" tIns="0" lIns="0" bIns="0" rIns="0">
            <a:spAutoFit/>
          </a:bodyPr>
          <a:lstStyle/>
          <a:p>
            <a:pPr algn="ctr">
              <a:lnSpc>
                <a:spcPts val="19152"/>
              </a:lnSpc>
            </a:pPr>
            <a:r>
              <a:rPr lang="en-US" sz="14082">
                <a:solidFill>
                  <a:srgbClr val="FFFFFF">
                    <a:alpha val="40000"/>
                  </a:srgbClr>
                </a:solidFill>
                <a:latin typeface="Cormorant Garamond Bold"/>
              </a:rPr>
              <a:t>FLUTTER  </a:t>
            </a:r>
          </a:p>
          <a:p>
            <a:pPr algn="ctr">
              <a:lnSpc>
                <a:spcPts val="19152"/>
              </a:lnSpc>
            </a:pPr>
            <a:r>
              <a:rPr lang="en-US" sz="14082">
                <a:solidFill>
                  <a:srgbClr val="FFFFFF">
                    <a:alpha val="40000"/>
                  </a:srgbClr>
                </a:solidFill>
                <a:latin typeface="Cormorant Garamond Bold"/>
              </a:rPr>
              <a:t>PRESENTATION</a:t>
            </a:r>
          </a:p>
        </p:txBody>
      </p:sp>
      <p:sp>
        <p:nvSpPr>
          <p:cNvPr name="Freeform 3" id="3"/>
          <p:cNvSpPr/>
          <p:nvPr/>
        </p:nvSpPr>
        <p:spPr>
          <a:xfrm flipH="false" flipV="false" rot="0">
            <a:off x="301291" y="267215"/>
            <a:ext cx="1232977" cy="2589251"/>
          </a:xfrm>
          <a:custGeom>
            <a:avLst/>
            <a:gdLst/>
            <a:ahLst/>
            <a:cxnLst/>
            <a:rect r="r" b="b" t="t" l="l"/>
            <a:pathLst>
              <a:path h="2589251" w="1232977">
                <a:moveTo>
                  <a:pt x="0" y="0"/>
                </a:moveTo>
                <a:lnTo>
                  <a:pt x="1232977" y="0"/>
                </a:lnTo>
                <a:lnTo>
                  <a:pt x="1232977" y="2589251"/>
                </a:lnTo>
                <a:lnTo>
                  <a:pt x="0" y="2589251"/>
                </a:lnTo>
                <a:lnTo>
                  <a:pt x="0" y="0"/>
                </a:lnTo>
                <a:close/>
              </a:path>
            </a:pathLst>
          </a:custGeom>
          <a:blipFill>
            <a:blip r:embed="rId2"/>
            <a:stretch>
              <a:fillRect l="0" t="0" r="0" b="0"/>
            </a:stretch>
          </a:blipFill>
        </p:spPr>
      </p:sp>
      <p:sp>
        <p:nvSpPr>
          <p:cNvPr name="TextBox 4" id="4"/>
          <p:cNvSpPr txBox="true"/>
          <p:nvPr/>
        </p:nvSpPr>
        <p:spPr>
          <a:xfrm rot="0">
            <a:off x="917780" y="4009999"/>
            <a:ext cx="16978921" cy="2247790"/>
          </a:xfrm>
          <a:prstGeom prst="rect">
            <a:avLst/>
          </a:prstGeom>
        </p:spPr>
        <p:txBody>
          <a:bodyPr anchor="t" rtlCol="false" tIns="0" lIns="0" bIns="0" rIns="0">
            <a:spAutoFit/>
          </a:bodyPr>
          <a:lstStyle/>
          <a:p>
            <a:pPr algn="ctr">
              <a:lnSpc>
                <a:spcPts val="18381"/>
              </a:lnSpc>
              <a:spcBef>
                <a:spcPct val="0"/>
              </a:spcBef>
            </a:pPr>
            <a:r>
              <a:rPr lang="en-US" sz="13129">
                <a:solidFill>
                  <a:srgbClr val="9F7866"/>
                </a:solidFill>
                <a:latin typeface="Daydream"/>
              </a:rPr>
              <a:t>Wedding Planning Application</a:t>
            </a:r>
          </a:p>
        </p:txBody>
      </p:sp>
      <p:sp>
        <p:nvSpPr>
          <p:cNvPr name="TextBox 5" id="5"/>
          <p:cNvSpPr txBox="true"/>
          <p:nvPr/>
        </p:nvSpPr>
        <p:spPr>
          <a:xfrm rot="0">
            <a:off x="301291" y="8867524"/>
            <a:ext cx="8112255" cy="1011751"/>
          </a:xfrm>
          <a:prstGeom prst="rect">
            <a:avLst/>
          </a:prstGeom>
        </p:spPr>
        <p:txBody>
          <a:bodyPr anchor="t" rtlCol="false" tIns="0" lIns="0" bIns="0" rIns="0">
            <a:spAutoFit/>
          </a:bodyPr>
          <a:lstStyle/>
          <a:p>
            <a:pPr>
              <a:lnSpc>
                <a:spcPts val="2656"/>
              </a:lnSpc>
            </a:pPr>
            <a:r>
              <a:rPr lang="en-US" sz="2415" spc="241">
                <a:solidFill>
                  <a:srgbClr val="9F7866"/>
                </a:solidFill>
                <a:latin typeface="Cormorant Garamond Bold"/>
              </a:rPr>
              <a:t>NAME: AAKANKSHA SUVARNA</a:t>
            </a:r>
          </a:p>
          <a:p>
            <a:pPr>
              <a:lnSpc>
                <a:spcPts val="2656"/>
              </a:lnSpc>
            </a:pPr>
            <a:r>
              <a:rPr lang="en-US" sz="2415" spc="241">
                <a:solidFill>
                  <a:srgbClr val="9F7866"/>
                </a:solidFill>
                <a:latin typeface="Cormorant Garamond Bold"/>
              </a:rPr>
              <a:t>ROLL NO: 65</a:t>
            </a:r>
          </a:p>
          <a:p>
            <a:pPr>
              <a:lnSpc>
                <a:spcPts val="2656"/>
              </a:lnSpc>
            </a:pPr>
            <a:r>
              <a:rPr lang="en-US" sz="2415" spc="241">
                <a:solidFill>
                  <a:srgbClr val="9F7866"/>
                </a:solidFill>
                <a:latin typeface="Cormorant Garamond Bold"/>
              </a:rPr>
              <a:t>CLASS: D15B</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1456" y="2446279"/>
            <a:ext cx="16585087" cy="7462425"/>
          </a:xfrm>
          <a:custGeom>
            <a:avLst/>
            <a:gdLst/>
            <a:ahLst/>
            <a:cxnLst/>
            <a:rect r="r" b="b" t="t" l="l"/>
            <a:pathLst>
              <a:path h="7462425" w="16585087">
                <a:moveTo>
                  <a:pt x="0" y="0"/>
                </a:moveTo>
                <a:lnTo>
                  <a:pt x="16585088" y="0"/>
                </a:lnTo>
                <a:lnTo>
                  <a:pt x="16585088" y="7462425"/>
                </a:lnTo>
                <a:lnTo>
                  <a:pt x="0" y="7462425"/>
                </a:lnTo>
                <a:lnTo>
                  <a:pt x="0" y="0"/>
                </a:lnTo>
                <a:close/>
              </a:path>
            </a:pathLst>
          </a:custGeom>
          <a:blipFill>
            <a:blip r:embed="rId2"/>
            <a:stretch>
              <a:fillRect l="0" t="0" r="0" b="0"/>
            </a:stretch>
          </a:blipFill>
        </p:spPr>
      </p:sp>
      <p:sp>
        <p:nvSpPr>
          <p:cNvPr name="TextBox 3" id="3"/>
          <p:cNvSpPr txBox="true"/>
          <p:nvPr/>
        </p:nvSpPr>
        <p:spPr>
          <a:xfrm rot="0">
            <a:off x="3329898" y="1025362"/>
            <a:ext cx="11554666" cy="1200150"/>
          </a:xfrm>
          <a:prstGeom prst="rect">
            <a:avLst/>
          </a:prstGeom>
        </p:spPr>
        <p:txBody>
          <a:bodyPr anchor="t" rtlCol="false" tIns="0" lIns="0" bIns="0" rIns="0">
            <a:spAutoFit/>
          </a:bodyPr>
          <a:lstStyle/>
          <a:p>
            <a:pPr algn="ctr" marL="0" indent="0" lvl="0">
              <a:lnSpc>
                <a:spcPts val="9000"/>
              </a:lnSpc>
              <a:spcBef>
                <a:spcPct val="0"/>
              </a:spcBef>
            </a:pPr>
            <a:r>
              <a:rPr lang="en-US" sz="9000">
                <a:solidFill>
                  <a:srgbClr val="9F7866"/>
                </a:solidFill>
                <a:latin typeface="Cormorant Garamond Bold"/>
              </a:rPr>
              <a:t>IMPLEMENTATION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7162" y="2223892"/>
            <a:ext cx="15653677" cy="7843161"/>
          </a:xfrm>
          <a:custGeom>
            <a:avLst/>
            <a:gdLst/>
            <a:ahLst/>
            <a:cxnLst/>
            <a:rect r="r" b="b" t="t" l="l"/>
            <a:pathLst>
              <a:path h="7843161" w="15653677">
                <a:moveTo>
                  <a:pt x="0" y="0"/>
                </a:moveTo>
                <a:lnTo>
                  <a:pt x="15653676" y="0"/>
                </a:lnTo>
                <a:lnTo>
                  <a:pt x="15653676" y="7843161"/>
                </a:lnTo>
                <a:lnTo>
                  <a:pt x="0" y="7843161"/>
                </a:lnTo>
                <a:lnTo>
                  <a:pt x="0" y="0"/>
                </a:lnTo>
                <a:close/>
              </a:path>
            </a:pathLst>
          </a:custGeom>
          <a:blipFill>
            <a:blip r:embed="rId2"/>
            <a:stretch>
              <a:fillRect l="0" t="0" r="0" b="0"/>
            </a:stretch>
          </a:blipFill>
        </p:spPr>
      </p:sp>
      <p:sp>
        <p:nvSpPr>
          <p:cNvPr name="TextBox 3" id="3"/>
          <p:cNvSpPr txBox="true"/>
          <p:nvPr/>
        </p:nvSpPr>
        <p:spPr>
          <a:xfrm rot="0">
            <a:off x="1664949" y="1023742"/>
            <a:ext cx="14958102" cy="1200150"/>
          </a:xfrm>
          <a:prstGeom prst="rect">
            <a:avLst/>
          </a:prstGeom>
        </p:spPr>
        <p:txBody>
          <a:bodyPr anchor="t" rtlCol="false" tIns="0" lIns="0" bIns="0" rIns="0">
            <a:spAutoFit/>
          </a:bodyPr>
          <a:lstStyle/>
          <a:p>
            <a:pPr algn="ctr" marL="0" indent="0" lvl="0">
              <a:lnSpc>
                <a:spcPts val="9000"/>
              </a:lnSpc>
              <a:spcBef>
                <a:spcPct val="0"/>
              </a:spcBef>
            </a:pPr>
            <a:r>
              <a:rPr lang="en-US" sz="9000">
                <a:solidFill>
                  <a:srgbClr val="9F7866"/>
                </a:solidFill>
                <a:latin typeface="Cormorant Garamond Bold"/>
              </a:rPr>
              <a:t>SERVICE  WORKER  IN  PWA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197374" y="5403368"/>
            <a:ext cx="17572938" cy="2468005"/>
          </a:xfrm>
          <a:custGeom>
            <a:avLst/>
            <a:gdLst/>
            <a:ahLst/>
            <a:cxnLst/>
            <a:rect r="r" b="b" t="t" l="l"/>
            <a:pathLst>
              <a:path h="2468005" w="17572938">
                <a:moveTo>
                  <a:pt x="0" y="0"/>
                </a:moveTo>
                <a:lnTo>
                  <a:pt x="17572938" y="0"/>
                </a:lnTo>
                <a:lnTo>
                  <a:pt x="17572938" y="2468005"/>
                </a:lnTo>
                <a:lnTo>
                  <a:pt x="0" y="2468005"/>
                </a:lnTo>
                <a:lnTo>
                  <a:pt x="0" y="0"/>
                </a:lnTo>
                <a:close/>
              </a:path>
            </a:pathLst>
          </a:custGeom>
          <a:blipFill>
            <a:blip r:embed="rId2"/>
            <a:stretch>
              <a:fillRect l="0" t="0" r="0" b="0"/>
            </a:stretch>
          </a:blipFill>
        </p:spPr>
      </p:sp>
      <p:sp>
        <p:nvSpPr>
          <p:cNvPr name="TextBox 3" id="3"/>
          <p:cNvSpPr txBox="true"/>
          <p:nvPr/>
        </p:nvSpPr>
        <p:spPr>
          <a:xfrm rot="0">
            <a:off x="4654271" y="860173"/>
            <a:ext cx="8979458" cy="1198752"/>
          </a:xfrm>
          <a:prstGeom prst="rect">
            <a:avLst/>
          </a:prstGeom>
        </p:spPr>
        <p:txBody>
          <a:bodyPr anchor="t" rtlCol="false" tIns="0" lIns="0" bIns="0" rIns="0">
            <a:spAutoFit/>
          </a:bodyPr>
          <a:lstStyle/>
          <a:p>
            <a:pPr algn="ctr">
              <a:lnSpc>
                <a:spcPts val="9000"/>
              </a:lnSpc>
            </a:pPr>
            <a:r>
              <a:rPr lang="en-US" sz="9000">
                <a:solidFill>
                  <a:srgbClr val="9F7866"/>
                </a:solidFill>
                <a:latin typeface="Cormorant Garamond Bold"/>
              </a:rPr>
              <a:t>FETCH EVENT</a:t>
            </a:r>
          </a:p>
        </p:txBody>
      </p:sp>
      <p:grpSp>
        <p:nvGrpSpPr>
          <p:cNvPr name="Group 4" id="4"/>
          <p:cNvGrpSpPr/>
          <p:nvPr/>
        </p:nvGrpSpPr>
        <p:grpSpPr>
          <a:xfrm rot="0">
            <a:off x="2260975" y="5403368"/>
            <a:ext cx="13293855" cy="1026007"/>
            <a:chOff x="0" y="0"/>
            <a:chExt cx="17725140" cy="1368010"/>
          </a:xfrm>
        </p:grpSpPr>
        <p:sp>
          <p:nvSpPr>
            <p:cNvPr name="TextBox 5" id="5"/>
            <p:cNvSpPr txBox="true"/>
            <p:nvPr/>
          </p:nvSpPr>
          <p:spPr>
            <a:xfrm rot="0">
              <a:off x="0" y="0"/>
              <a:ext cx="17725140" cy="591942"/>
            </a:xfrm>
            <a:prstGeom prst="rect">
              <a:avLst/>
            </a:prstGeom>
          </p:spPr>
          <p:txBody>
            <a:bodyPr anchor="t" rtlCol="false" tIns="0" lIns="0" bIns="0" rIns="0">
              <a:spAutoFit/>
            </a:bodyPr>
            <a:lstStyle/>
            <a:p>
              <a:pPr>
                <a:lnSpc>
                  <a:spcPts val="3495"/>
                </a:lnSpc>
              </a:pPr>
            </a:p>
          </p:txBody>
        </p:sp>
        <p:sp>
          <p:nvSpPr>
            <p:cNvPr name="TextBox 6" id="6"/>
            <p:cNvSpPr txBox="true"/>
            <p:nvPr/>
          </p:nvSpPr>
          <p:spPr>
            <a:xfrm rot="0">
              <a:off x="0" y="502570"/>
              <a:ext cx="17725140" cy="865440"/>
            </a:xfrm>
            <a:prstGeom prst="rect">
              <a:avLst/>
            </a:prstGeom>
          </p:spPr>
          <p:txBody>
            <a:bodyPr anchor="t" rtlCol="false" tIns="0" lIns="0" bIns="0" rIns="0">
              <a:spAutoFit/>
            </a:bodyPr>
            <a:lstStyle/>
            <a:p>
              <a:pPr algn="l" marL="0" indent="0" lvl="0">
                <a:lnSpc>
                  <a:spcPts val="6144"/>
                </a:lnSpc>
              </a:pPr>
            </a:p>
          </p:txBody>
        </p:sp>
      </p:grpSp>
      <p:sp>
        <p:nvSpPr>
          <p:cNvPr name="TextBox 7" id="7"/>
          <p:cNvSpPr txBox="true"/>
          <p:nvPr/>
        </p:nvSpPr>
        <p:spPr>
          <a:xfrm rot="0">
            <a:off x="281591" y="3050693"/>
            <a:ext cx="17252624" cy="4705350"/>
          </a:xfrm>
          <a:prstGeom prst="rect">
            <a:avLst/>
          </a:prstGeom>
        </p:spPr>
        <p:txBody>
          <a:bodyPr anchor="t" rtlCol="false" tIns="0" lIns="0" bIns="0" rIns="0">
            <a:spAutoFit/>
          </a:bodyPr>
          <a:lstStyle/>
          <a:p>
            <a:pPr algn="ctr" marL="0" indent="0" lvl="0">
              <a:lnSpc>
                <a:spcPts val="4320"/>
              </a:lnSpc>
              <a:spcBef>
                <a:spcPct val="0"/>
              </a:spcBef>
            </a:pPr>
            <a:r>
              <a:rPr lang="en-US" sz="3600" strike="noStrike" u="none">
                <a:solidFill>
                  <a:srgbClr val="76513F"/>
                </a:solidFill>
                <a:latin typeface="Cormorant Garamond Bold"/>
              </a:rPr>
              <a:t>The fetch event in a ServiceWorker triggers whenever the browser fetches a resource. It allows the ServiceWorker to intercept network requests, enabling tasks like caching resources for offline use, fetching resources from the network, or executing custom logic on requests and responses.</a:t>
            </a:r>
          </a:p>
          <a:p>
            <a:pPr algn="ctr" marL="0" indent="0" lvl="0">
              <a:lnSpc>
                <a:spcPts val="2877"/>
              </a:lnSpc>
              <a:spcBef>
                <a:spcPct val="0"/>
              </a:spcBef>
            </a:pPr>
          </a:p>
          <a:p>
            <a:pPr algn="ctr" marL="0" indent="0" lvl="0">
              <a:lnSpc>
                <a:spcPts val="2877"/>
              </a:lnSpc>
              <a:spcBef>
                <a:spcPct val="0"/>
              </a:spcBef>
            </a:pPr>
          </a:p>
          <a:p>
            <a:pPr algn="ctr" marL="0" indent="0" lvl="0">
              <a:lnSpc>
                <a:spcPts val="2877"/>
              </a:lnSpc>
              <a:spcBef>
                <a:spcPct val="0"/>
              </a:spcBef>
            </a:pPr>
          </a:p>
          <a:p>
            <a:pPr algn="ctr" marL="0" indent="0" lvl="0">
              <a:lnSpc>
                <a:spcPts val="2877"/>
              </a:lnSpc>
              <a:spcBef>
                <a:spcPct val="0"/>
              </a:spcBef>
            </a:pPr>
          </a:p>
          <a:p>
            <a:pPr algn="ctr" marL="0" indent="0" lvl="0">
              <a:lnSpc>
                <a:spcPts val="2877"/>
              </a:lnSpc>
              <a:spcBef>
                <a:spcPct val="0"/>
              </a:spcBef>
            </a:pPr>
          </a:p>
          <a:p>
            <a:pPr algn="ctr" marL="0" indent="0" lvl="0">
              <a:lnSpc>
                <a:spcPts val="2877"/>
              </a:lnSpc>
              <a:spcBef>
                <a:spcPct val="0"/>
              </a:spcBef>
            </a:pPr>
          </a:p>
          <a:p>
            <a:pPr algn="ctr" marL="0" indent="0" lvl="0">
              <a:lnSpc>
                <a:spcPts val="2877"/>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100736" y="5407047"/>
            <a:ext cx="18086527" cy="2120798"/>
          </a:xfrm>
          <a:custGeom>
            <a:avLst/>
            <a:gdLst/>
            <a:ahLst/>
            <a:cxnLst/>
            <a:rect r="r" b="b" t="t" l="l"/>
            <a:pathLst>
              <a:path h="2120798" w="18086527">
                <a:moveTo>
                  <a:pt x="0" y="0"/>
                </a:moveTo>
                <a:lnTo>
                  <a:pt x="18086528" y="0"/>
                </a:lnTo>
                <a:lnTo>
                  <a:pt x="18086528" y="2120798"/>
                </a:lnTo>
                <a:lnTo>
                  <a:pt x="0" y="2120798"/>
                </a:lnTo>
                <a:lnTo>
                  <a:pt x="0" y="0"/>
                </a:lnTo>
                <a:close/>
              </a:path>
            </a:pathLst>
          </a:custGeom>
          <a:blipFill>
            <a:blip r:embed="rId2"/>
            <a:stretch>
              <a:fillRect l="0" t="0" r="0" b="0"/>
            </a:stretch>
          </a:blipFill>
        </p:spPr>
      </p:sp>
      <p:sp>
        <p:nvSpPr>
          <p:cNvPr name="TextBox 3" id="3"/>
          <p:cNvSpPr txBox="true"/>
          <p:nvPr/>
        </p:nvSpPr>
        <p:spPr>
          <a:xfrm rot="0">
            <a:off x="4654271" y="860173"/>
            <a:ext cx="8979458" cy="1198752"/>
          </a:xfrm>
          <a:prstGeom prst="rect">
            <a:avLst/>
          </a:prstGeom>
        </p:spPr>
        <p:txBody>
          <a:bodyPr anchor="t" rtlCol="false" tIns="0" lIns="0" bIns="0" rIns="0">
            <a:spAutoFit/>
          </a:bodyPr>
          <a:lstStyle/>
          <a:p>
            <a:pPr algn="ctr">
              <a:lnSpc>
                <a:spcPts val="9000"/>
              </a:lnSpc>
            </a:pPr>
            <a:r>
              <a:rPr lang="en-US" sz="9000">
                <a:solidFill>
                  <a:srgbClr val="9F7866"/>
                </a:solidFill>
                <a:latin typeface="Cormorant Garamond Bold"/>
              </a:rPr>
              <a:t>PUSH EVENT</a:t>
            </a:r>
          </a:p>
        </p:txBody>
      </p:sp>
      <p:grpSp>
        <p:nvGrpSpPr>
          <p:cNvPr name="Group 4" id="4"/>
          <p:cNvGrpSpPr/>
          <p:nvPr/>
        </p:nvGrpSpPr>
        <p:grpSpPr>
          <a:xfrm rot="0">
            <a:off x="2260975" y="5403368"/>
            <a:ext cx="13293855" cy="1026007"/>
            <a:chOff x="0" y="0"/>
            <a:chExt cx="17725140" cy="1368010"/>
          </a:xfrm>
        </p:grpSpPr>
        <p:sp>
          <p:nvSpPr>
            <p:cNvPr name="TextBox 5" id="5"/>
            <p:cNvSpPr txBox="true"/>
            <p:nvPr/>
          </p:nvSpPr>
          <p:spPr>
            <a:xfrm rot="0">
              <a:off x="0" y="0"/>
              <a:ext cx="17725140" cy="591942"/>
            </a:xfrm>
            <a:prstGeom prst="rect">
              <a:avLst/>
            </a:prstGeom>
          </p:spPr>
          <p:txBody>
            <a:bodyPr anchor="t" rtlCol="false" tIns="0" lIns="0" bIns="0" rIns="0">
              <a:spAutoFit/>
            </a:bodyPr>
            <a:lstStyle/>
            <a:p>
              <a:pPr>
                <a:lnSpc>
                  <a:spcPts val="3495"/>
                </a:lnSpc>
              </a:pPr>
            </a:p>
          </p:txBody>
        </p:sp>
        <p:sp>
          <p:nvSpPr>
            <p:cNvPr name="TextBox 6" id="6"/>
            <p:cNvSpPr txBox="true"/>
            <p:nvPr/>
          </p:nvSpPr>
          <p:spPr>
            <a:xfrm rot="0">
              <a:off x="0" y="502570"/>
              <a:ext cx="17725140" cy="865440"/>
            </a:xfrm>
            <a:prstGeom prst="rect">
              <a:avLst/>
            </a:prstGeom>
          </p:spPr>
          <p:txBody>
            <a:bodyPr anchor="t" rtlCol="false" tIns="0" lIns="0" bIns="0" rIns="0">
              <a:spAutoFit/>
            </a:bodyPr>
            <a:lstStyle/>
            <a:p>
              <a:pPr algn="l" marL="0" indent="0" lvl="0">
                <a:lnSpc>
                  <a:spcPts val="6144"/>
                </a:lnSpc>
              </a:pPr>
            </a:p>
          </p:txBody>
        </p:sp>
      </p:grpSp>
      <p:sp>
        <p:nvSpPr>
          <p:cNvPr name="TextBox 7" id="7"/>
          <p:cNvSpPr txBox="true"/>
          <p:nvPr/>
        </p:nvSpPr>
        <p:spPr>
          <a:xfrm rot="0">
            <a:off x="517688" y="3433762"/>
            <a:ext cx="17252624" cy="1628775"/>
          </a:xfrm>
          <a:prstGeom prst="rect">
            <a:avLst/>
          </a:prstGeom>
        </p:spPr>
        <p:txBody>
          <a:bodyPr anchor="t" rtlCol="false" tIns="0" lIns="0" bIns="0" rIns="0">
            <a:spAutoFit/>
          </a:bodyPr>
          <a:lstStyle/>
          <a:p>
            <a:pPr algn="ctr" marL="0" indent="0" lvl="0">
              <a:lnSpc>
                <a:spcPts val="4320"/>
              </a:lnSpc>
              <a:spcBef>
                <a:spcPct val="0"/>
              </a:spcBef>
            </a:pPr>
            <a:r>
              <a:rPr lang="en-US" sz="3600" strike="noStrike" u="none">
                <a:solidFill>
                  <a:srgbClr val="76513F"/>
                </a:solidFill>
                <a:latin typeface="Cormorant Garamond Bold"/>
              </a:rPr>
              <a:t>The push event in a ServiceWorker is triggered when the browser receives a push notification from a server. It allows the ServiceWorker to handle the incoming notification, typically by displaying it to the user or performing background tasks based on the notification's content.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726453" y="5650230"/>
            <a:ext cx="17043859" cy="2140392"/>
          </a:xfrm>
          <a:custGeom>
            <a:avLst/>
            <a:gdLst/>
            <a:ahLst/>
            <a:cxnLst/>
            <a:rect r="r" b="b" t="t" l="l"/>
            <a:pathLst>
              <a:path h="2140392" w="17043859">
                <a:moveTo>
                  <a:pt x="0" y="0"/>
                </a:moveTo>
                <a:lnTo>
                  <a:pt x="17043859" y="0"/>
                </a:lnTo>
                <a:lnTo>
                  <a:pt x="17043859" y="2140392"/>
                </a:lnTo>
                <a:lnTo>
                  <a:pt x="0" y="2140392"/>
                </a:lnTo>
                <a:lnTo>
                  <a:pt x="0" y="0"/>
                </a:lnTo>
                <a:close/>
              </a:path>
            </a:pathLst>
          </a:custGeom>
          <a:blipFill>
            <a:blip r:embed="rId2"/>
            <a:stretch>
              <a:fillRect l="0" t="0" r="0" b="0"/>
            </a:stretch>
          </a:blipFill>
        </p:spPr>
      </p:sp>
      <p:sp>
        <p:nvSpPr>
          <p:cNvPr name="TextBox 3" id="3"/>
          <p:cNvSpPr txBox="true"/>
          <p:nvPr/>
        </p:nvSpPr>
        <p:spPr>
          <a:xfrm rot="0">
            <a:off x="4654271" y="860173"/>
            <a:ext cx="8979458" cy="1198752"/>
          </a:xfrm>
          <a:prstGeom prst="rect">
            <a:avLst/>
          </a:prstGeom>
        </p:spPr>
        <p:txBody>
          <a:bodyPr anchor="t" rtlCol="false" tIns="0" lIns="0" bIns="0" rIns="0">
            <a:spAutoFit/>
          </a:bodyPr>
          <a:lstStyle/>
          <a:p>
            <a:pPr algn="ctr">
              <a:lnSpc>
                <a:spcPts val="9000"/>
              </a:lnSpc>
            </a:pPr>
            <a:r>
              <a:rPr lang="en-US" sz="9000">
                <a:solidFill>
                  <a:srgbClr val="9F7866"/>
                </a:solidFill>
                <a:latin typeface="Cormorant Garamond Bold"/>
              </a:rPr>
              <a:t>SYNC EVENT</a:t>
            </a:r>
          </a:p>
        </p:txBody>
      </p:sp>
      <p:sp>
        <p:nvSpPr>
          <p:cNvPr name="TextBox 4" id="4"/>
          <p:cNvSpPr txBox="true"/>
          <p:nvPr/>
        </p:nvSpPr>
        <p:spPr>
          <a:xfrm rot="0">
            <a:off x="517688" y="3162300"/>
            <a:ext cx="17252624" cy="2171700"/>
          </a:xfrm>
          <a:prstGeom prst="rect">
            <a:avLst/>
          </a:prstGeom>
        </p:spPr>
        <p:txBody>
          <a:bodyPr anchor="t" rtlCol="false" tIns="0" lIns="0" bIns="0" rIns="0">
            <a:spAutoFit/>
          </a:bodyPr>
          <a:lstStyle/>
          <a:p>
            <a:pPr algn="ctr" marL="0" indent="0" lvl="0">
              <a:lnSpc>
                <a:spcPts val="4320"/>
              </a:lnSpc>
              <a:spcBef>
                <a:spcPct val="0"/>
              </a:spcBef>
            </a:pPr>
            <a:r>
              <a:rPr lang="en-US" sz="3600" strike="noStrike" u="none">
                <a:solidFill>
                  <a:srgbClr val="76513F"/>
                </a:solidFill>
                <a:latin typeface="Cormorant Garamond Bold"/>
              </a:rPr>
              <a:t>The sync event in a Service Worker allows background synchronization tasks, enabling offline web apps to update data when the network is available. It's triggered when the browser reconnects to the internet after being offline, providing a retry mechanism for failed synchronization attempts.</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11235" y="762227"/>
            <a:ext cx="14170461" cy="2527953"/>
          </a:xfrm>
          <a:prstGeom prst="rect">
            <a:avLst/>
          </a:prstGeom>
        </p:spPr>
        <p:txBody>
          <a:bodyPr anchor="t" rtlCol="false" tIns="0" lIns="0" bIns="0" rIns="0">
            <a:spAutoFit/>
          </a:bodyPr>
          <a:lstStyle/>
          <a:p>
            <a:pPr>
              <a:lnSpc>
                <a:spcPts val="10040"/>
              </a:lnSpc>
            </a:pPr>
            <a:r>
              <a:rPr lang="en-US" sz="8163">
                <a:solidFill>
                  <a:srgbClr val="9F7866"/>
                </a:solidFill>
                <a:latin typeface="Cormorant Garamond Bold"/>
              </a:rPr>
              <a:t>PERFORMANCE ANALYSIS WITH GOOGLE LIGHTHOUSE</a:t>
            </a:r>
          </a:p>
        </p:txBody>
      </p:sp>
      <p:sp>
        <p:nvSpPr>
          <p:cNvPr name="TextBox 3" id="3"/>
          <p:cNvSpPr txBox="true"/>
          <p:nvPr/>
        </p:nvSpPr>
        <p:spPr>
          <a:xfrm rot="0">
            <a:off x="1231467" y="4098515"/>
            <a:ext cx="16382437" cy="5159785"/>
          </a:xfrm>
          <a:prstGeom prst="rect">
            <a:avLst/>
          </a:prstGeom>
        </p:spPr>
        <p:txBody>
          <a:bodyPr anchor="t" rtlCol="false" tIns="0" lIns="0" bIns="0" rIns="0">
            <a:spAutoFit/>
          </a:bodyPr>
          <a:lstStyle/>
          <a:p>
            <a:pPr>
              <a:lnSpc>
                <a:spcPts val="5892"/>
              </a:lnSpc>
            </a:pPr>
            <a:r>
              <a:rPr lang="en-US" sz="3954">
                <a:solidFill>
                  <a:srgbClr val="76513F"/>
                </a:solidFill>
                <a:latin typeface="Cormorant Garamond Bold"/>
              </a:rPr>
              <a:t>Google Lighthouse is an open-source tool developed by Google that helps developers improve the quality and performance of web pages and web applications. </a:t>
            </a:r>
          </a:p>
          <a:p>
            <a:pPr>
              <a:lnSpc>
                <a:spcPts val="5892"/>
              </a:lnSpc>
            </a:pPr>
          </a:p>
          <a:p>
            <a:pPr>
              <a:lnSpc>
                <a:spcPts val="5892"/>
              </a:lnSpc>
            </a:pPr>
            <a:r>
              <a:rPr lang="en-US" sz="3954">
                <a:solidFill>
                  <a:srgbClr val="76513F"/>
                </a:solidFill>
                <a:latin typeface="Cormorant Garamond Bold"/>
              </a:rPr>
              <a:t>It is commonly used to audit and analyze various aspects of a website, including performance, accessibility, best practices, SEO (Search Engine Optimization), and Progressive Web App (PWA) functionality.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5569" y="2040530"/>
            <a:ext cx="15576863" cy="7820917"/>
          </a:xfrm>
          <a:custGeom>
            <a:avLst/>
            <a:gdLst/>
            <a:ahLst/>
            <a:cxnLst/>
            <a:rect r="r" b="b" t="t" l="l"/>
            <a:pathLst>
              <a:path h="7820917" w="15576863">
                <a:moveTo>
                  <a:pt x="0" y="0"/>
                </a:moveTo>
                <a:lnTo>
                  <a:pt x="15576862" y="0"/>
                </a:lnTo>
                <a:lnTo>
                  <a:pt x="15576862" y="7820917"/>
                </a:lnTo>
                <a:lnTo>
                  <a:pt x="0" y="7820917"/>
                </a:lnTo>
                <a:lnTo>
                  <a:pt x="0" y="0"/>
                </a:lnTo>
                <a:close/>
              </a:path>
            </a:pathLst>
          </a:custGeom>
          <a:blipFill>
            <a:blip r:embed="rId2"/>
            <a:stretch>
              <a:fillRect l="0" t="0" r="0" b="0"/>
            </a:stretch>
          </a:blipFill>
        </p:spPr>
      </p:sp>
      <p:sp>
        <p:nvSpPr>
          <p:cNvPr name="TextBox 3" id="3"/>
          <p:cNvSpPr txBox="true"/>
          <p:nvPr/>
        </p:nvSpPr>
        <p:spPr>
          <a:xfrm rot="0">
            <a:off x="270391" y="1009650"/>
            <a:ext cx="17747219" cy="808881"/>
          </a:xfrm>
          <a:prstGeom prst="rect">
            <a:avLst/>
          </a:prstGeom>
        </p:spPr>
        <p:txBody>
          <a:bodyPr anchor="t" rtlCol="false" tIns="0" lIns="0" bIns="0" rIns="0">
            <a:spAutoFit/>
          </a:bodyPr>
          <a:lstStyle/>
          <a:p>
            <a:pPr>
              <a:lnSpc>
                <a:spcPts val="6390"/>
              </a:lnSpc>
            </a:pPr>
            <a:r>
              <a:rPr lang="en-US" sz="5195">
                <a:solidFill>
                  <a:srgbClr val="9F7866"/>
                </a:solidFill>
                <a:latin typeface="Cormorant Garamond Bold"/>
              </a:rPr>
              <a:t>PERFORMANCE ANALYSIS WITH GOOGLE LIGHTHOUSE</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EFD9D5"/>
        </a:solidFill>
      </p:bgPr>
    </p:bg>
    <p:spTree>
      <p:nvGrpSpPr>
        <p:cNvPr id="1" name=""/>
        <p:cNvGrpSpPr/>
        <p:nvPr/>
      </p:nvGrpSpPr>
      <p:grpSpPr>
        <a:xfrm>
          <a:off x="0" y="0"/>
          <a:ext cx="0" cy="0"/>
          <a:chOff x="0" y="0"/>
          <a:chExt cx="0" cy="0"/>
        </a:xfrm>
      </p:grpSpPr>
      <p:sp>
        <p:nvSpPr>
          <p:cNvPr name="TextBox 2" id="2"/>
          <p:cNvSpPr txBox="true"/>
          <p:nvPr/>
        </p:nvSpPr>
        <p:spPr>
          <a:xfrm rot="0">
            <a:off x="4654271" y="749177"/>
            <a:ext cx="8979458" cy="1198752"/>
          </a:xfrm>
          <a:prstGeom prst="rect">
            <a:avLst/>
          </a:prstGeom>
        </p:spPr>
        <p:txBody>
          <a:bodyPr anchor="t" rtlCol="false" tIns="0" lIns="0" bIns="0" rIns="0">
            <a:spAutoFit/>
          </a:bodyPr>
          <a:lstStyle/>
          <a:p>
            <a:pPr algn="ctr">
              <a:lnSpc>
                <a:spcPts val="9000"/>
              </a:lnSpc>
            </a:pPr>
            <a:r>
              <a:rPr lang="en-US" sz="9000">
                <a:solidFill>
                  <a:srgbClr val="9F7866"/>
                </a:solidFill>
                <a:latin typeface="Cormorant Garamond Bold"/>
              </a:rPr>
              <a:t>CONCLUSION</a:t>
            </a:r>
          </a:p>
        </p:txBody>
      </p:sp>
      <p:sp>
        <p:nvSpPr>
          <p:cNvPr name="TextBox 3" id="3"/>
          <p:cNvSpPr txBox="true"/>
          <p:nvPr/>
        </p:nvSpPr>
        <p:spPr>
          <a:xfrm rot="0">
            <a:off x="1028700" y="3286125"/>
            <a:ext cx="16230600" cy="5429250"/>
          </a:xfrm>
          <a:prstGeom prst="rect">
            <a:avLst/>
          </a:prstGeom>
        </p:spPr>
        <p:txBody>
          <a:bodyPr anchor="t" rtlCol="false" tIns="0" lIns="0" bIns="0" rIns="0">
            <a:spAutoFit/>
          </a:bodyPr>
          <a:lstStyle/>
          <a:p>
            <a:pPr>
              <a:lnSpc>
                <a:spcPts val="4320"/>
              </a:lnSpc>
            </a:pPr>
            <a:r>
              <a:rPr lang="en-US" sz="3600">
                <a:solidFill>
                  <a:srgbClr val="9F7866"/>
                </a:solidFill>
                <a:latin typeface="Cormorant Garamond Bold"/>
              </a:rPr>
              <a:t>In conclusion, our journey in developing the E-commerce Progressive Web Application (PWA) has been filled with significant accomplishments. From the initial setup and smooth registration of service workers to the successful implementation of features like fetching data, sending push notifications, and syncing content seamlessly, we've effectively showcased the power and versatility of PWAs in modern web development.</a:t>
            </a:r>
          </a:p>
          <a:p>
            <a:pPr>
              <a:lnSpc>
                <a:spcPts val="4320"/>
              </a:lnSpc>
            </a:pPr>
          </a:p>
          <a:p>
            <a:pPr>
              <a:lnSpc>
                <a:spcPts val="4320"/>
              </a:lnSpc>
            </a:pPr>
            <a:r>
              <a:rPr lang="en-US" sz="3600">
                <a:solidFill>
                  <a:srgbClr val="9F7866"/>
                </a:solidFill>
                <a:latin typeface="Cormorant Garamond Bold"/>
              </a:rPr>
              <a:t> The importance of PWAs for enhancing user experience cannot be overstated, and as we look to the future, there are ample opportunities for further enhancements and innovations in our E-commerce PWA, ensuring continued growth and success in the ever-evolving digital landscape. </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EFD9D5"/>
        </a:solidFill>
      </p:bgPr>
    </p:bg>
    <p:spTree>
      <p:nvGrpSpPr>
        <p:cNvPr id="1" name=""/>
        <p:cNvGrpSpPr/>
        <p:nvPr/>
      </p:nvGrpSpPr>
      <p:grpSpPr>
        <a:xfrm>
          <a:off x="0" y="0"/>
          <a:ext cx="0" cy="0"/>
          <a:chOff x="0" y="0"/>
          <a:chExt cx="0" cy="0"/>
        </a:xfrm>
      </p:grpSpPr>
      <p:sp>
        <p:nvSpPr>
          <p:cNvPr name="TextBox 2" id="2"/>
          <p:cNvSpPr txBox="true"/>
          <p:nvPr/>
        </p:nvSpPr>
        <p:spPr>
          <a:xfrm rot="0">
            <a:off x="1697267" y="2365380"/>
            <a:ext cx="15752350" cy="5908664"/>
          </a:xfrm>
          <a:prstGeom prst="rect">
            <a:avLst/>
          </a:prstGeom>
        </p:spPr>
        <p:txBody>
          <a:bodyPr anchor="t" rtlCol="false" tIns="0" lIns="0" bIns="0" rIns="0">
            <a:spAutoFit/>
          </a:bodyPr>
          <a:lstStyle/>
          <a:p>
            <a:pPr algn="ctr">
              <a:lnSpc>
                <a:spcPts val="15287"/>
              </a:lnSpc>
            </a:pPr>
            <a:r>
              <a:rPr lang="en-US" sz="15760">
                <a:solidFill>
                  <a:srgbClr val="FFFFFF">
                    <a:alpha val="40000"/>
                  </a:srgbClr>
                </a:solidFill>
                <a:latin typeface="Cormorant Garamond Bold"/>
              </a:rPr>
              <a:t>FOR A </a:t>
            </a:r>
          </a:p>
          <a:p>
            <a:pPr algn="ctr">
              <a:lnSpc>
                <a:spcPts val="15287"/>
              </a:lnSpc>
            </a:pPr>
            <a:r>
              <a:rPr lang="en-US" sz="15760">
                <a:solidFill>
                  <a:srgbClr val="FFFFFF">
                    <a:alpha val="40000"/>
                  </a:srgbClr>
                </a:solidFill>
                <a:latin typeface="Cormorant Garamond Bold"/>
              </a:rPr>
              <a:t>PATIENT HEARING</a:t>
            </a:r>
          </a:p>
        </p:txBody>
      </p:sp>
      <p:sp>
        <p:nvSpPr>
          <p:cNvPr name="TextBox 3" id="3"/>
          <p:cNvSpPr txBox="true"/>
          <p:nvPr/>
        </p:nvSpPr>
        <p:spPr>
          <a:xfrm rot="0">
            <a:off x="5109688" y="3729856"/>
            <a:ext cx="9443803" cy="3360688"/>
          </a:xfrm>
          <a:prstGeom prst="rect">
            <a:avLst/>
          </a:prstGeom>
        </p:spPr>
        <p:txBody>
          <a:bodyPr anchor="t" rtlCol="false" tIns="0" lIns="0" bIns="0" rIns="0">
            <a:spAutoFit/>
          </a:bodyPr>
          <a:lstStyle/>
          <a:p>
            <a:pPr algn="ctr">
              <a:lnSpc>
                <a:spcPts val="12570"/>
              </a:lnSpc>
            </a:pPr>
            <a:r>
              <a:rPr lang="en-US" sz="15144">
                <a:solidFill>
                  <a:srgbClr val="9F7866"/>
                </a:solidFill>
                <a:latin typeface="Cormorant Garamond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69365" y="1200150"/>
            <a:ext cx="12514992" cy="1198752"/>
          </a:xfrm>
          <a:prstGeom prst="rect">
            <a:avLst/>
          </a:prstGeom>
        </p:spPr>
        <p:txBody>
          <a:bodyPr anchor="t" rtlCol="false" tIns="0" lIns="0" bIns="0" rIns="0">
            <a:spAutoFit/>
          </a:bodyPr>
          <a:lstStyle/>
          <a:p>
            <a:pPr algn="r">
              <a:lnSpc>
                <a:spcPts val="9000"/>
              </a:lnSpc>
            </a:pPr>
            <a:r>
              <a:rPr lang="en-US" sz="9000">
                <a:solidFill>
                  <a:srgbClr val="9F7866"/>
                </a:solidFill>
                <a:latin typeface="Cormorant Garamond Bold"/>
              </a:rPr>
              <a:t>TABLE OF CONTENTS</a:t>
            </a:r>
          </a:p>
        </p:txBody>
      </p:sp>
      <p:grpSp>
        <p:nvGrpSpPr>
          <p:cNvPr name="Group 3" id="3"/>
          <p:cNvGrpSpPr/>
          <p:nvPr/>
        </p:nvGrpSpPr>
        <p:grpSpPr>
          <a:xfrm rot="0">
            <a:off x="626862" y="3846599"/>
            <a:ext cx="4492837" cy="621148"/>
            <a:chOff x="0" y="0"/>
            <a:chExt cx="5990450" cy="828198"/>
          </a:xfrm>
        </p:grpSpPr>
        <p:sp>
          <p:nvSpPr>
            <p:cNvPr name="Freeform 4" id="4"/>
            <p:cNvSpPr/>
            <p:nvPr/>
          </p:nvSpPr>
          <p:spPr>
            <a:xfrm flipH="false" flipV="false" rot="0">
              <a:off x="0" y="0"/>
              <a:ext cx="1838551" cy="828198"/>
            </a:xfrm>
            <a:custGeom>
              <a:avLst/>
              <a:gdLst/>
              <a:ahLst/>
              <a:cxnLst/>
              <a:rect r="r" b="b" t="t" l="l"/>
              <a:pathLst>
                <a:path h="828198" w="1838551">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2619" y="134493"/>
              <a:ext cx="3267831" cy="549686"/>
            </a:xfrm>
            <a:prstGeom prst="rect">
              <a:avLst/>
            </a:prstGeom>
          </p:spPr>
          <p:txBody>
            <a:bodyPr anchor="t" rtlCol="false" tIns="0" lIns="0" bIns="0" rIns="0">
              <a:spAutoFit/>
            </a:bodyPr>
            <a:lstStyle/>
            <a:p>
              <a:pPr>
                <a:lnSpc>
                  <a:spcPts val="3300"/>
                </a:lnSpc>
              </a:pPr>
              <a:r>
                <a:rPr lang="en-US" sz="2750">
                  <a:solidFill>
                    <a:srgbClr val="9F7866"/>
                  </a:solidFill>
                  <a:latin typeface="Cormorant Garamond Bold"/>
                </a:rPr>
                <a:t>Introduction</a:t>
              </a:r>
            </a:p>
          </p:txBody>
        </p:sp>
      </p:grpSp>
      <p:grpSp>
        <p:nvGrpSpPr>
          <p:cNvPr name="Group 6" id="6"/>
          <p:cNvGrpSpPr/>
          <p:nvPr/>
        </p:nvGrpSpPr>
        <p:grpSpPr>
          <a:xfrm rot="0">
            <a:off x="626862" y="5793459"/>
            <a:ext cx="4492837" cy="810242"/>
            <a:chOff x="0" y="0"/>
            <a:chExt cx="5990450" cy="1080322"/>
          </a:xfrm>
        </p:grpSpPr>
        <p:sp>
          <p:nvSpPr>
            <p:cNvPr name="Freeform 7" id="7"/>
            <p:cNvSpPr/>
            <p:nvPr/>
          </p:nvSpPr>
          <p:spPr>
            <a:xfrm flipH="false" flipV="false" rot="0">
              <a:off x="0" y="126062"/>
              <a:ext cx="1838551" cy="828198"/>
            </a:xfrm>
            <a:custGeom>
              <a:avLst/>
              <a:gdLst/>
              <a:ahLst/>
              <a:cxnLst/>
              <a:rect r="r" b="b" t="t" l="l"/>
              <a:pathLst>
                <a:path h="828198" w="1838551">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722619" y="-9525"/>
              <a:ext cx="3267831" cy="1089847"/>
            </a:xfrm>
            <a:prstGeom prst="rect">
              <a:avLst/>
            </a:prstGeom>
          </p:spPr>
          <p:txBody>
            <a:bodyPr anchor="t" rtlCol="false" tIns="0" lIns="0" bIns="0" rIns="0">
              <a:spAutoFit/>
            </a:bodyPr>
            <a:lstStyle/>
            <a:p>
              <a:pPr>
                <a:lnSpc>
                  <a:spcPts val="3300"/>
                </a:lnSpc>
              </a:pPr>
              <a:r>
                <a:rPr lang="en-US" sz="2750">
                  <a:solidFill>
                    <a:srgbClr val="9F7866"/>
                  </a:solidFill>
                  <a:latin typeface="Cormorant Garamond Bold"/>
                </a:rPr>
                <a:t>Problem statement</a:t>
              </a:r>
            </a:p>
          </p:txBody>
        </p:sp>
      </p:grpSp>
      <p:grpSp>
        <p:nvGrpSpPr>
          <p:cNvPr name="Group 9" id="9"/>
          <p:cNvGrpSpPr/>
          <p:nvPr/>
        </p:nvGrpSpPr>
        <p:grpSpPr>
          <a:xfrm rot="0">
            <a:off x="626862" y="7834867"/>
            <a:ext cx="4492837" cy="810242"/>
            <a:chOff x="0" y="0"/>
            <a:chExt cx="5990450" cy="1080322"/>
          </a:xfrm>
        </p:grpSpPr>
        <p:sp>
          <p:nvSpPr>
            <p:cNvPr name="Freeform 10" id="10"/>
            <p:cNvSpPr/>
            <p:nvPr/>
          </p:nvSpPr>
          <p:spPr>
            <a:xfrm flipH="false" flipV="false" rot="0">
              <a:off x="0" y="126062"/>
              <a:ext cx="1838551" cy="828198"/>
            </a:xfrm>
            <a:custGeom>
              <a:avLst/>
              <a:gdLst/>
              <a:ahLst/>
              <a:cxnLst/>
              <a:rect r="r" b="b" t="t" l="l"/>
              <a:pathLst>
                <a:path h="828198" w="1838551">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722619" y="-9525"/>
              <a:ext cx="3267831" cy="1089847"/>
            </a:xfrm>
            <a:prstGeom prst="rect">
              <a:avLst/>
            </a:prstGeom>
          </p:spPr>
          <p:txBody>
            <a:bodyPr anchor="t" rtlCol="false" tIns="0" lIns="0" bIns="0" rIns="0">
              <a:spAutoFit/>
            </a:bodyPr>
            <a:lstStyle/>
            <a:p>
              <a:pPr>
                <a:lnSpc>
                  <a:spcPts val="3300"/>
                </a:lnSpc>
              </a:pPr>
              <a:r>
                <a:rPr lang="en-US" sz="2750">
                  <a:solidFill>
                    <a:srgbClr val="9F7866"/>
                  </a:solidFill>
                  <a:latin typeface="Cormorant Garamond Bold"/>
                </a:rPr>
                <a:t>Objectives and Features</a:t>
              </a:r>
            </a:p>
          </p:txBody>
        </p:sp>
      </p:grpSp>
      <p:grpSp>
        <p:nvGrpSpPr>
          <p:cNvPr name="Group 12" id="12"/>
          <p:cNvGrpSpPr/>
          <p:nvPr/>
        </p:nvGrpSpPr>
        <p:grpSpPr>
          <a:xfrm rot="0">
            <a:off x="7069197" y="3846599"/>
            <a:ext cx="4492837" cy="621148"/>
            <a:chOff x="0" y="0"/>
            <a:chExt cx="5990450" cy="828198"/>
          </a:xfrm>
        </p:grpSpPr>
        <p:sp>
          <p:nvSpPr>
            <p:cNvPr name="Freeform 13" id="13"/>
            <p:cNvSpPr/>
            <p:nvPr/>
          </p:nvSpPr>
          <p:spPr>
            <a:xfrm flipH="false" flipV="false" rot="0">
              <a:off x="0" y="0"/>
              <a:ext cx="1838551" cy="828198"/>
            </a:xfrm>
            <a:custGeom>
              <a:avLst/>
              <a:gdLst/>
              <a:ahLst/>
              <a:cxnLst/>
              <a:rect r="r" b="b" t="t" l="l"/>
              <a:pathLst>
                <a:path h="828198" w="1838551">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722619" y="134493"/>
              <a:ext cx="3267831" cy="549686"/>
            </a:xfrm>
            <a:prstGeom prst="rect">
              <a:avLst/>
            </a:prstGeom>
          </p:spPr>
          <p:txBody>
            <a:bodyPr anchor="t" rtlCol="false" tIns="0" lIns="0" bIns="0" rIns="0">
              <a:spAutoFit/>
            </a:bodyPr>
            <a:lstStyle/>
            <a:p>
              <a:pPr>
                <a:lnSpc>
                  <a:spcPts val="3300"/>
                </a:lnSpc>
              </a:pPr>
              <a:r>
                <a:rPr lang="en-US" sz="2750">
                  <a:solidFill>
                    <a:srgbClr val="9F7866"/>
                  </a:solidFill>
                  <a:latin typeface="Cormorant Garamond Bold"/>
                </a:rPr>
                <a:t>Literature survey</a:t>
              </a:r>
            </a:p>
          </p:txBody>
        </p:sp>
      </p:grpSp>
      <p:grpSp>
        <p:nvGrpSpPr>
          <p:cNvPr name="Group 15" id="15"/>
          <p:cNvGrpSpPr/>
          <p:nvPr/>
        </p:nvGrpSpPr>
        <p:grpSpPr>
          <a:xfrm rot="0">
            <a:off x="7069197" y="5888006"/>
            <a:ext cx="4492837" cy="621148"/>
            <a:chOff x="0" y="0"/>
            <a:chExt cx="5990450" cy="828198"/>
          </a:xfrm>
        </p:grpSpPr>
        <p:sp>
          <p:nvSpPr>
            <p:cNvPr name="Freeform 16" id="16"/>
            <p:cNvSpPr/>
            <p:nvPr/>
          </p:nvSpPr>
          <p:spPr>
            <a:xfrm flipH="false" flipV="false" rot="0">
              <a:off x="0" y="0"/>
              <a:ext cx="1838551" cy="828198"/>
            </a:xfrm>
            <a:custGeom>
              <a:avLst/>
              <a:gdLst/>
              <a:ahLst/>
              <a:cxnLst/>
              <a:rect r="r" b="b" t="t" l="l"/>
              <a:pathLst>
                <a:path h="828198" w="1838551">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722619" y="134493"/>
              <a:ext cx="3267831" cy="549686"/>
            </a:xfrm>
            <a:prstGeom prst="rect">
              <a:avLst/>
            </a:prstGeom>
          </p:spPr>
          <p:txBody>
            <a:bodyPr anchor="t" rtlCol="false" tIns="0" lIns="0" bIns="0" rIns="0">
              <a:spAutoFit/>
            </a:bodyPr>
            <a:lstStyle/>
            <a:p>
              <a:pPr>
                <a:lnSpc>
                  <a:spcPts val="3300"/>
                </a:lnSpc>
              </a:pPr>
              <a:r>
                <a:rPr lang="en-US" sz="2750">
                  <a:solidFill>
                    <a:srgbClr val="9F7866"/>
                  </a:solidFill>
                  <a:latin typeface="Cormorant Garamond Bold"/>
                </a:rPr>
                <a:t>UML Diagram</a:t>
              </a:r>
            </a:p>
          </p:txBody>
        </p:sp>
      </p:grpSp>
      <p:grpSp>
        <p:nvGrpSpPr>
          <p:cNvPr name="Group 18" id="18"/>
          <p:cNvGrpSpPr/>
          <p:nvPr/>
        </p:nvGrpSpPr>
        <p:grpSpPr>
          <a:xfrm rot="0">
            <a:off x="7105421" y="7929413"/>
            <a:ext cx="4492837" cy="621148"/>
            <a:chOff x="0" y="0"/>
            <a:chExt cx="5990450" cy="828198"/>
          </a:xfrm>
        </p:grpSpPr>
        <p:sp>
          <p:nvSpPr>
            <p:cNvPr name="Freeform 19" id="19"/>
            <p:cNvSpPr/>
            <p:nvPr/>
          </p:nvSpPr>
          <p:spPr>
            <a:xfrm flipH="false" flipV="false" rot="0">
              <a:off x="0" y="0"/>
              <a:ext cx="1838551" cy="828198"/>
            </a:xfrm>
            <a:custGeom>
              <a:avLst/>
              <a:gdLst/>
              <a:ahLst/>
              <a:cxnLst/>
              <a:rect r="r" b="b" t="t" l="l"/>
              <a:pathLst>
                <a:path h="828198" w="1838551">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2722619" y="134493"/>
              <a:ext cx="3267831" cy="549686"/>
            </a:xfrm>
            <a:prstGeom prst="rect">
              <a:avLst/>
            </a:prstGeom>
          </p:spPr>
          <p:txBody>
            <a:bodyPr anchor="t" rtlCol="false" tIns="0" lIns="0" bIns="0" rIns="0">
              <a:spAutoFit/>
            </a:bodyPr>
            <a:lstStyle/>
            <a:p>
              <a:pPr>
                <a:lnSpc>
                  <a:spcPts val="3300"/>
                </a:lnSpc>
              </a:pPr>
              <a:r>
                <a:rPr lang="en-US" sz="2750">
                  <a:solidFill>
                    <a:srgbClr val="9F7866"/>
                  </a:solidFill>
                  <a:latin typeface="Cormorant Garamond Bold"/>
                </a:rPr>
                <a:t>Implementation</a:t>
              </a:r>
            </a:p>
          </p:txBody>
        </p:sp>
      </p:grpSp>
      <p:grpSp>
        <p:nvGrpSpPr>
          <p:cNvPr name="Group 21" id="21"/>
          <p:cNvGrpSpPr/>
          <p:nvPr/>
        </p:nvGrpSpPr>
        <p:grpSpPr>
          <a:xfrm rot="0">
            <a:off x="13547247" y="3846599"/>
            <a:ext cx="4492837" cy="621148"/>
            <a:chOff x="0" y="0"/>
            <a:chExt cx="5990450" cy="828198"/>
          </a:xfrm>
        </p:grpSpPr>
        <p:sp>
          <p:nvSpPr>
            <p:cNvPr name="Freeform 22" id="22"/>
            <p:cNvSpPr/>
            <p:nvPr/>
          </p:nvSpPr>
          <p:spPr>
            <a:xfrm flipH="false" flipV="false" rot="0">
              <a:off x="0" y="0"/>
              <a:ext cx="1838551" cy="828198"/>
            </a:xfrm>
            <a:custGeom>
              <a:avLst/>
              <a:gdLst/>
              <a:ahLst/>
              <a:cxnLst/>
              <a:rect r="r" b="b" t="t" l="l"/>
              <a:pathLst>
                <a:path h="828198" w="1838551">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2722619" y="134493"/>
              <a:ext cx="3267831" cy="549686"/>
            </a:xfrm>
            <a:prstGeom prst="rect">
              <a:avLst/>
            </a:prstGeom>
          </p:spPr>
          <p:txBody>
            <a:bodyPr anchor="t" rtlCol="false" tIns="0" lIns="0" bIns="0" rIns="0">
              <a:spAutoFit/>
            </a:bodyPr>
            <a:lstStyle/>
            <a:p>
              <a:pPr>
                <a:lnSpc>
                  <a:spcPts val="3300"/>
                </a:lnSpc>
              </a:pPr>
              <a:r>
                <a:rPr lang="en-US" sz="2750">
                  <a:solidFill>
                    <a:srgbClr val="9F7866"/>
                  </a:solidFill>
                  <a:latin typeface="Cormorant Garamond Bold"/>
                </a:rPr>
                <a:t>Authentication</a:t>
              </a:r>
            </a:p>
          </p:txBody>
        </p:sp>
      </p:grpSp>
      <p:grpSp>
        <p:nvGrpSpPr>
          <p:cNvPr name="Group 24" id="24"/>
          <p:cNvGrpSpPr/>
          <p:nvPr/>
        </p:nvGrpSpPr>
        <p:grpSpPr>
          <a:xfrm rot="0">
            <a:off x="13547247" y="5888006"/>
            <a:ext cx="4492837" cy="621148"/>
            <a:chOff x="0" y="0"/>
            <a:chExt cx="5990450" cy="828198"/>
          </a:xfrm>
        </p:grpSpPr>
        <p:sp>
          <p:nvSpPr>
            <p:cNvPr name="Freeform 25" id="25"/>
            <p:cNvSpPr/>
            <p:nvPr/>
          </p:nvSpPr>
          <p:spPr>
            <a:xfrm flipH="false" flipV="false" rot="0">
              <a:off x="0" y="0"/>
              <a:ext cx="1838551" cy="828198"/>
            </a:xfrm>
            <a:custGeom>
              <a:avLst/>
              <a:gdLst/>
              <a:ahLst/>
              <a:cxnLst/>
              <a:rect r="r" b="b" t="t" l="l"/>
              <a:pathLst>
                <a:path h="828198" w="1838551">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2722619" y="134493"/>
              <a:ext cx="3267831" cy="549686"/>
            </a:xfrm>
            <a:prstGeom prst="rect">
              <a:avLst/>
            </a:prstGeom>
          </p:spPr>
          <p:txBody>
            <a:bodyPr anchor="t" rtlCol="false" tIns="0" lIns="0" bIns="0" rIns="0">
              <a:spAutoFit/>
            </a:bodyPr>
            <a:lstStyle/>
            <a:p>
              <a:pPr>
                <a:lnSpc>
                  <a:spcPts val="3300"/>
                </a:lnSpc>
              </a:pPr>
              <a:r>
                <a:rPr lang="en-US" sz="2750">
                  <a:solidFill>
                    <a:srgbClr val="9F7866"/>
                  </a:solidFill>
                  <a:latin typeface="Cormorant Garamond Bold"/>
                </a:rPr>
                <a:t>Conclusion</a:t>
              </a:r>
            </a:p>
          </p:txBody>
        </p:sp>
      </p:grpSp>
      <p:grpSp>
        <p:nvGrpSpPr>
          <p:cNvPr name="Group 27" id="27"/>
          <p:cNvGrpSpPr/>
          <p:nvPr/>
        </p:nvGrpSpPr>
        <p:grpSpPr>
          <a:xfrm rot="0">
            <a:off x="13583471" y="7929413"/>
            <a:ext cx="4492837" cy="621148"/>
            <a:chOff x="0" y="0"/>
            <a:chExt cx="5990450" cy="828198"/>
          </a:xfrm>
        </p:grpSpPr>
        <p:sp>
          <p:nvSpPr>
            <p:cNvPr name="Freeform 28" id="28"/>
            <p:cNvSpPr/>
            <p:nvPr/>
          </p:nvSpPr>
          <p:spPr>
            <a:xfrm flipH="false" flipV="false" rot="0">
              <a:off x="0" y="0"/>
              <a:ext cx="1838551" cy="828198"/>
            </a:xfrm>
            <a:custGeom>
              <a:avLst/>
              <a:gdLst/>
              <a:ahLst/>
              <a:cxnLst/>
              <a:rect r="r" b="b" t="t" l="l"/>
              <a:pathLst>
                <a:path h="828198" w="1838551">
                  <a:moveTo>
                    <a:pt x="0" y="0"/>
                  </a:moveTo>
                  <a:lnTo>
                    <a:pt x="1838551" y="0"/>
                  </a:lnTo>
                  <a:lnTo>
                    <a:pt x="1838551" y="828198"/>
                  </a:lnTo>
                  <a:lnTo>
                    <a:pt x="0" y="82819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2722619" y="134493"/>
              <a:ext cx="3267831" cy="549686"/>
            </a:xfrm>
            <a:prstGeom prst="rect">
              <a:avLst/>
            </a:prstGeom>
          </p:spPr>
          <p:txBody>
            <a:bodyPr anchor="t" rtlCol="false" tIns="0" lIns="0" bIns="0" rIns="0">
              <a:spAutoFit/>
            </a:bodyPr>
            <a:lstStyle/>
            <a:p>
              <a:pPr>
                <a:lnSpc>
                  <a:spcPts val="3300"/>
                </a:lnSpc>
              </a:pPr>
              <a:r>
                <a:rPr lang="en-US" sz="2750">
                  <a:solidFill>
                    <a:srgbClr val="9F7866"/>
                  </a:solidFill>
                  <a:latin typeface="Cormorant Garamond Bold"/>
                </a:rPr>
                <a:t>References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2609930" y="0"/>
            <a:ext cx="5640512" cy="10287000"/>
          </a:xfrm>
          <a:custGeom>
            <a:avLst/>
            <a:gdLst/>
            <a:ahLst/>
            <a:cxnLst/>
            <a:rect r="r" b="b" t="t" l="l"/>
            <a:pathLst>
              <a:path h="10287000" w="5640512">
                <a:moveTo>
                  <a:pt x="0" y="0"/>
                </a:moveTo>
                <a:lnTo>
                  <a:pt x="5640513" y="0"/>
                </a:lnTo>
                <a:lnTo>
                  <a:pt x="5640513" y="10287000"/>
                </a:lnTo>
                <a:lnTo>
                  <a:pt x="0" y="10287000"/>
                </a:lnTo>
                <a:lnTo>
                  <a:pt x="0" y="0"/>
                </a:lnTo>
                <a:close/>
              </a:path>
            </a:pathLst>
          </a:custGeom>
          <a:blipFill>
            <a:blip r:embed="rId2"/>
            <a:stretch>
              <a:fillRect l="-82067" t="0" r="-91669" b="0"/>
            </a:stretch>
          </a:blipFill>
        </p:spPr>
      </p:sp>
      <p:sp>
        <p:nvSpPr>
          <p:cNvPr name="TextBox 3" id="3"/>
          <p:cNvSpPr txBox="true"/>
          <p:nvPr/>
        </p:nvSpPr>
        <p:spPr>
          <a:xfrm rot="0">
            <a:off x="600072" y="864107"/>
            <a:ext cx="7312259" cy="934947"/>
          </a:xfrm>
          <a:prstGeom prst="rect">
            <a:avLst/>
          </a:prstGeom>
        </p:spPr>
        <p:txBody>
          <a:bodyPr anchor="t" rtlCol="false" tIns="0" lIns="0" bIns="0" rIns="0">
            <a:spAutoFit/>
          </a:bodyPr>
          <a:lstStyle/>
          <a:p>
            <a:pPr>
              <a:lnSpc>
                <a:spcPts val="7079"/>
              </a:lnSpc>
            </a:pPr>
            <a:r>
              <a:rPr lang="en-US" sz="7079">
                <a:solidFill>
                  <a:srgbClr val="9F7866"/>
                </a:solidFill>
                <a:latin typeface="Cormorant Garamond Bold"/>
              </a:rPr>
              <a:t>INTRODUCTION</a:t>
            </a:r>
          </a:p>
        </p:txBody>
      </p:sp>
      <p:sp>
        <p:nvSpPr>
          <p:cNvPr name="TextBox 4" id="4"/>
          <p:cNvSpPr txBox="true"/>
          <p:nvPr/>
        </p:nvSpPr>
        <p:spPr>
          <a:xfrm rot="0">
            <a:off x="1028700" y="8740764"/>
            <a:ext cx="405535" cy="517536"/>
          </a:xfrm>
          <a:prstGeom prst="rect">
            <a:avLst/>
          </a:prstGeom>
        </p:spPr>
        <p:txBody>
          <a:bodyPr anchor="t" rtlCol="false" tIns="0" lIns="0" bIns="0" rIns="0">
            <a:spAutoFit/>
          </a:bodyPr>
          <a:lstStyle/>
          <a:p>
            <a:pPr>
              <a:lnSpc>
                <a:spcPts val="4200"/>
              </a:lnSpc>
              <a:spcBef>
                <a:spcPct val="0"/>
              </a:spcBef>
            </a:pPr>
            <a:r>
              <a:rPr lang="en-US" sz="3000">
                <a:solidFill>
                  <a:srgbClr val="9F7866"/>
                </a:solidFill>
                <a:latin typeface="Cormorant Garamond Bold"/>
              </a:rPr>
              <a:t>11</a:t>
            </a:r>
          </a:p>
        </p:txBody>
      </p:sp>
      <p:grpSp>
        <p:nvGrpSpPr>
          <p:cNvPr name="Group 5" id="5"/>
          <p:cNvGrpSpPr/>
          <p:nvPr/>
        </p:nvGrpSpPr>
        <p:grpSpPr>
          <a:xfrm rot="0">
            <a:off x="9023872" y="721232"/>
            <a:ext cx="8235428" cy="8862274"/>
            <a:chOff x="0" y="0"/>
            <a:chExt cx="10980571" cy="11816366"/>
          </a:xfrm>
        </p:grpSpPr>
        <p:sp>
          <p:nvSpPr>
            <p:cNvPr name="TextBox 6" id="6"/>
            <p:cNvSpPr txBox="true"/>
            <p:nvPr/>
          </p:nvSpPr>
          <p:spPr>
            <a:xfrm rot="0">
              <a:off x="0" y="0"/>
              <a:ext cx="10980571" cy="591942"/>
            </a:xfrm>
            <a:prstGeom prst="rect">
              <a:avLst/>
            </a:prstGeom>
          </p:spPr>
          <p:txBody>
            <a:bodyPr anchor="t" rtlCol="false" tIns="0" lIns="0" bIns="0" rIns="0">
              <a:spAutoFit/>
            </a:bodyPr>
            <a:lstStyle/>
            <a:p>
              <a:pPr>
                <a:lnSpc>
                  <a:spcPts val="3495"/>
                </a:lnSpc>
              </a:pPr>
            </a:p>
          </p:txBody>
        </p:sp>
        <p:sp>
          <p:nvSpPr>
            <p:cNvPr name="TextBox 7" id="7"/>
            <p:cNvSpPr txBox="true"/>
            <p:nvPr/>
          </p:nvSpPr>
          <p:spPr>
            <a:xfrm rot="0">
              <a:off x="0" y="664495"/>
              <a:ext cx="10980571" cy="11151871"/>
            </a:xfrm>
            <a:prstGeom prst="rect">
              <a:avLst/>
            </a:prstGeom>
          </p:spPr>
          <p:txBody>
            <a:bodyPr anchor="t" rtlCol="false" tIns="0" lIns="0" bIns="0" rIns="0">
              <a:spAutoFit/>
            </a:bodyPr>
            <a:lstStyle/>
            <a:p>
              <a:pPr algn="l" marL="0" indent="0" lvl="0">
                <a:lnSpc>
                  <a:spcPts val="4436"/>
                </a:lnSpc>
                <a:spcBef>
                  <a:spcPct val="0"/>
                </a:spcBef>
              </a:pPr>
              <a:r>
                <a:rPr lang="en-US" sz="3286" strike="noStrike" u="none">
                  <a:solidFill>
                    <a:srgbClr val="9F7866"/>
                  </a:solidFill>
                  <a:latin typeface="Cormorant Garamond Bold"/>
                </a:rPr>
                <a:t>WeddingPlanning is an application tailored to simplify user’s wedding preparations. It serves as a complete companion from the moment of engagement to the celebration of the user's special day.</a:t>
              </a:r>
            </a:p>
            <a:p>
              <a:pPr algn="l" marL="0" indent="0" lvl="0">
                <a:lnSpc>
                  <a:spcPts val="4436"/>
                </a:lnSpc>
                <a:spcBef>
                  <a:spcPct val="0"/>
                </a:spcBef>
              </a:pPr>
            </a:p>
            <a:p>
              <a:pPr algn="l" marL="0" indent="0" lvl="0">
                <a:lnSpc>
                  <a:spcPts val="4436"/>
                </a:lnSpc>
                <a:spcBef>
                  <a:spcPct val="0"/>
                </a:spcBef>
              </a:pPr>
              <a:r>
                <a:rPr lang="en-US" sz="3286" strike="noStrike" u="none">
                  <a:solidFill>
                    <a:srgbClr val="9F7866"/>
                  </a:solidFill>
                  <a:latin typeface="Cormorant Garamond Bold"/>
                </a:rPr>
                <a:t>With the WeddingPlanning application, users can personalize every aspect of their wedding. From managing their budget to selecting venues, coordinating with vendors, deciding on invitation modes, and more, all customization options are conveniently available in one place.  Users can experience the ease of planning their dream wedding with this Wedding Planning Application!</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EFD9D5"/>
        </a:solidFill>
      </p:bgPr>
    </p:bg>
    <p:spTree>
      <p:nvGrpSpPr>
        <p:cNvPr id="1" name=""/>
        <p:cNvGrpSpPr/>
        <p:nvPr/>
      </p:nvGrpSpPr>
      <p:grpSpPr>
        <a:xfrm>
          <a:off x="0" y="0"/>
          <a:ext cx="0" cy="0"/>
          <a:chOff x="0" y="0"/>
          <a:chExt cx="0" cy="0"/>
        </a:xfrm>
      </p:grpSpPr>
      <p:sp>
        <p:nvSpPr>
          <p:cNvPr name="TextBox 2" id="2"/>
          <p:cNvSpPr txBox="true"/>
          <p:nvPr/>
        </p:nvSpPr>
        <p:spPr>
          <a:xfrm rot="0">
            <a:off x="2327135" y="776668"/>
            <a:ext cx="13633729" cy="1198752"/>
          </a:xfrm>
          <a:prstGeom prst="rect">
            <a:avLst/>
          </a:prstGeom>
        </p:spPr>
        <p:txBody>
          <a:bodyPr anchor="t" rtlCol="false" tIns="0" lIns="0" bIns="0" rIns="0">
            <a:spAutoFit/>
          </a:bodyPr>
          <a:lstStyle/>
          <a:p>
            <a:pPr algn="ctr">
              <a:lnSpc>
                <a:spcPts val="9000"/>
              </a:lnSpc>
            </a:pPr>
            <a:r>
              <a:rPr lang="en-US" sz="9000">
                <a:solidFill>
                  <a:srgbClr val="9F7866"/>
                </a:solidFill>
                <a:latin typeface="Cormorant Garamond Bold"/>
              </a:rPr>
              <a:t>PROBLEM STATEMENT</a:t>
            </a:r>
          </a:p>
        </p:txBody>
      </p:sp>
      <p:sp>
        <p:nvSpPr>
          <p:cNvPr name="TextBox 3" id="3"/>
          <p:cNvSpPr txBox="true"/>
          <p:nvPr/>
        </p:nvSpPr>
        <p:spPr>
          <a:xfrm rot="0">
            <a:off x="1028700" y="3557588"/>
            <a:ext cx="16230600" cy="4886325"/>
          </a:xfrm>
          <a:prstGeom prst="rect">
            <a:avLst/>
          </a:prstGeom>
        </p:spPr>
        <p:txBody>
          <a:bodyPr anchor="t" rtlCol="false" tIns="0" lIns="0" bIns="0" rIns="0">
            <a:spAutoFit/>
          </a:bodyPr>
          <a:lstStyle/>
          <a:p>
            <a:pPr>
              <a:lnSpc>
                <a:spcPts val="4320"/>
              </a:lnSpc>
            </a:pPr>
            <a:r>
              <a:rPr lang="en-US" sz="3600">
                <a:solidFill>
                  <a:srgbClr val="9F7866"/>
                </a:solidFill>
                <a:latin typeface="Cormorant Garamond Bold"/>
              </a:rPr>
              <a:t>Planning a wedding can be overwhelming for many couples, as they juggle various decisions and details like budgeting, venue selection, attire, and catering. Without a simple, all-in-one solution, couples often feel stressed and struggle to find resources that meet their needs. There's a need for a user-friendly tool that makes wedding planning easier, reduces stress, and helps couples create their dream day hassle-free.</a:t>
            </a:r>
          </a:p>
          <a:p>
            <a:pPr>
              <a:lnSpc>
                <a:spcPts val="4320"/>
              </a:lnSpc>
            </a:pPr>
          </a:p>
          <a:p>
            <a:pPr>
              <a:lnSpc>
                <a:spcPts val="4320"/>
              </a:lnSpc>
            </a:pPr>
            <a:r>
              <a:rPr lang="en-US" sz="3600">
                <a:solidFill>
                  <a:srgbClr val="9F7866"/>
                </a:solidFill>
                <a:latin typeface="Cormorant Garamond Bold"/>
              </a:rPr>
              <a:t> The current market lacks personalized options for wedding planning apps. Existing websites typically offer services based solely on the total budget, overlooking the nuanced preferences of couples.</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22609" y="1200150"/>
            <a:ext cx="12642782" cy="1198752"/>
          </a:xfrm>
          <a:prstGeom prst="rect">
            <a:avLst/>
          </a:prstGeom>
        </p:spPr>
        <p:txBody>
          <a:bodyPr anchor="t" rtlCol="false" tIns="0" lIns="0" bIns="0" rIns="0">
            <a:spAutoFit/>
          </a:bodyPr>
          <a:lstStyle/>
          <a:p>
            <a:pPr algn="ctr">
              <a:lnSpc>
                <a:spcPts val="9000"/>
              </a:lnSpc>
            </a:pPr>
            <a:r>
              <a:rPr lang="en-US" sz="9000">
                <a:solidFill>
                  <a:srgbClr val="EFD9D5"/>
                </a:solidFill>
                <a:latin typeface="Cormorant Garamond Bold"/>
              </a:rPr>
              <a:t>OBJECTIVES</a:t>
            </a:r>
          </a:p>
        </p:txBody>
      </p:sp>
      <p:sp>
        <p:nvSpPr>
          <p:cNvPr name="TextBox 3" id="3"/>
          <p:cNvSpPr txBox="true"/>
          <p:nvPr/>
        </p:nvSpPr>
        <p:spPr>
          <a:xfrm rot="0">
            <a:off x="1243389" y="2620712"/>
            <a:ext cx="1746380" cy="2358492"/>
          </a:xfrm>
          <a:prstGeom prst="rect">
            <a:avLst/>
          </a:prstGeom>
        </p:spPr>
        <p:txBody>
          <a:bodyPr anchor="t" rtlCol="false" tIns="0" lIns="0" bIns="0" rIns="0">
            <a:spAutoFit/>
          </a:bodyPr>
          <a:lstStyle/>
          <a:p>
            <a:pPr algn="ctr" marL="0" indent="0" lvl="0">
              <a:lnSpc>
                <a:spcPts val="18587"/>
              </a:lnSpc>
            </a:pPr>
            <a:r>
              <a:rPr lang="en-US" sz="15489" u="none">
                <a:solidFill>
                  <a:srgbClr val="9F7866">
                    <a:alpha val="19608"/>
                  </a:srgbClr>
                </a:solidFill>
                <a:latin typeface="Jonathan Bold"/>
              </a:rPr>
              <a:t>01</a:t>
            </a:r>
          </a:p>
        </p:txBody>
      </p:sp>
      <p:grpSp>
        <p:nvGrpSpPr>
          <p:cNvPr name="Group 4" id="4"/>
          <p:cNvGrpSpPr/>
          <p:nvPr/>
        </p:nvGrpSpPr>
        <p:grpSpPr>
          <a:xfrm rot="0">
            <a:off x="622939" y="4288516"/>
            <a:ext cx="2987281" cy="4094487"/>
            <a:chOff x="0" y="0"/>
            <a:chExt cx="3983041" cy="5459316"/>
          </a:xfrm>
        </p:grpSpPr>
        <p:sp>
          <p:nvSpPr>
            <p:cNvPr name="TextBox 5" id="5"/>
            <p:cNvSpPr txBox="true"/>
            <p:nvPr/>
          </p:nvSpPr>
          <p:spPr>
            <a:xfrm rot="0">
              <a:off x="0" y="0"/>
              <a:ext cx="3983041" cy="1781528"/>
            </a:xfrm>
            <a:prstGeom prst="rect">
              <a:avLst/>
            </a:prstGeom>
          </p:spPr>
          <p:txBody>
            <a:bodyPr anchor="t" rtlCol="false" tIns="0" lIns="0" bIns="0" rIns="0">
              <a:spAutoFit/>
            </a:bodyPr>
            <a:lstStyle/>
            <a:p>
              <a:pPr algn="ctr">
                <a:lnSpc>
                  <a:spcPts val="3596"/>
                </a:lnSpc>
              </a:pPr>
              <a:r>
                <a:rPr lang="en-US" sz="2997">
                  <a:solidFill>
                    <a:srgbClr val="9F7866"/>
                  </a:solidFill>
                  <a:latin typeface="Cormorant Garamond Bold"/>
                </a:rPr>
                <a:t>SIMPLIFY WEDDING PLANNING</a:t>
              </a:r>
            </a:p>
          </p:txBody>
        </p:sp>
        <p:sp>
          <p:nvSpPr>
            <p:cNvPr name="TextBox 6" id="6"/>
            <p:cNvSpPr txBox="true"/>
            <p:nvPr/>
          </p:nvSpPr>
          <p:spPr>
            <a:xfrm rot="0">
              <a:off x="0" y="2535784"/>
              <a:ext cx="3983041" cy="2923533"/>
            </a:xfrm>
            <a:prstGeom prst="rect">
              <a:avLst/>
            </a:prstGeom>
          </p:spPr>
          <p:txBody>
            <a:bodyPr anchor="t" rtlCol="false" tIns="0" lIns="0" bIns="0" rIns="0">
              <a:spAutoFit/>
            </a:bodyPr>
            <a:lstStyle/>
            <a:p>
              <a:pPr algn="ctr">
                <a:lnSpc>
                  <a:spcPts val="2877"/>
                </a:lnSpc>
              </a:pPr>
              <a:r>
                <a:rPr lang="en-US" sz="2397">
                  <a:solidFill>
                    <a:srgbClr val="C8A696"/>
                  </a:solidFill>
                  <a:latin typeface="Cormorant Garamond Bold"/>
                </a:rPr>
                <a:t> To streamline the wedding planning process and make it more accessible for users of all backgrounds and experience levels.</a:t>
              </a:r>
            </a:p>
          </p:txBody>
        </p:sp>
      </p:grpSp>
      <p:sp>
        <p:nvSpPr>
          <p:cNvPr name="TextBox 7" id="7"/>
          <p:cNvSpPr txBox="true"/>
          <p:nvPr/>
        </p:nvSpPr>
        <p:spPr>
          <a:xfrm rot="0">
            <a:off x="5722945" y="2620712"/>
            <a:ext cx="1746380" cy="2358492"/>
          </a:xfrm>
          <a:prstGeom prst="rect">
            <a:avLst/>
          </a:prstGeom>
        </p:spPr>
        <p:txBody>
          <a:bodyPr anchor="t" rtlCol="false" tIns="0" lIns="0" bIns="0" rIns="0">
            <a:spAutoFit/>
          </a:bodyPr>
          <a:lstStyle/>
          <a:p>
            <a:pPr algn="ctr" marL="0" indent="0" lvl="0">
              <a:lnSpc>
                <a:spcPts val="18587"/>
              </a:lnSpc>
            </a:pPr>
            <a:r>
              <a:rPr lang="en-US" sz="15489" u="none">
                <a:solidFill>
                  <a:srgbClr val="9F7866">
                    <a:alpha val="19608"/>
                  </a:srgbClr>
                </a:solidFill>
                <a:latin typeface="Jonathan Bold"/>
              </a:rPr>
              <a:t>02</a:t>
            </a:r>
          </a:p>
        </p:txBody>
      </p:sp>
      <p:grpSp>
        <p:nvGrpSpPr>
          <p:cNvPr name="Group 8" id="8"/>
          <p:cNvGrpSpPr/>
          <p:nvPr/>
        </p:nvGrpSpPr>
        <p:grpSpPr>
          <a:xfrm rot="0">
            <a:off x="4839712" y="4347106"/>
            <a:ext cx="3346863" cy="3977307"/>
            <a:chOff x="0" y="0"/>
            <a:chExt cx="4462484" cy="5303076"/>
          </a:xfrm>
        </p:grpSpPr>
        <p:sp>
          <p:nvSpPr>
            <p:cNvPr name="TextBox 9" id="9"/>
            <p:cNvSpPr txBox="true"/>
            <p:nvPr/>
          </p:nvSpPr>
          <p:spPr>
            <a:xfrm rot="0">
              <a:off x="0" y="0"/>
              <a:ext cx="4462484" cy="1176668"/>
            </a:xfrm>
            <a:prstGeom prst="rect">
              <a:avLst/>
            </a:prstGeom>
          </p:spPr>
          <p:txBody>
            <a:bodyPr anchor="t" rtlCol="false" tIns="0" lIns="0" bIns="0" rIns="0">
              <a:spAutoFit/>
            </a:bodyPr>
            <a:lstStyle/>
            <a:p>
              <a:pPr algn="ctr">
                <a:lnSpc>
                  <a:spcPts val="3563"/>
                </a:lnSpc>
              </a:pPr>
              <a:r>
                <a:rPr lang="en-US" sz="2969">
                  <a:solidFill>
                    <a:srgbClr val="9F7866"/>
                  </a:solidFill>
                  <a:latin typeface="Cormorant Garamond Bold"/>
                </a:rPr>
                <a:t>ENHANCE ORGANIZATION</a:t>
              </a:r>
            </a:p>
          </p:txBody>
        </p:sp>
        <p:sp>
          <p:nvSpPr>
            <p:cNvPr name="TextBox 10" id="10"/>
            <p:cNvSpPr txBox="true"/>
            <p:nvPr/>
          </p:nvSpPr>
          <p:spPr>
            <a:xfrm rot="0">
              <a:off x="0" y="1914402"/>
              <a:ext cx="4462484" cy="3388674"/>
            </a:xfrm>
            <a:prstGeom prst="rect">
              <a:avLst/>
            </a:prstGeom>
          </p:spPr>
          <p:txBody>
            <a:bodyPr anchor="t" rtlCol="false" tIns="0" lIns="0" bIns="0" rIns="0">
              <a:spAutoFit/>
            </a:bodyPr>
            <a:lstStyle/>
            <a:p>
              <a:pPr algn="ctr">
                <a:lnSpc>
                  <a:spcPts val="2850"/>
                </a:lnSpc>
              </a:pPr>
              <a:r>
                <a:rPr lang="en-US" sz="2375">
                  <a:solidFill>
                    <a:srgbClr val="C8A696"/>
                  </a:solidFill>
                  <a:latin typeface="Cormorant Garamond Bold"/>
                </a:rPr>
                <a:t>To help users stay organized throughout the entire wedding planning journey, from budgeting and vendor selection to guest management and day-of coordination.</a:t>
              </a:r>
            </a:p>
          </p:txBody>
        </p:sp>
      </p:grpSp>
      <p:sp>
        <p:nvSpPr>
          <p:cNvPr name="TextBox 11" id="11"/>
          <p:cNvSpPr txBox="true"/>
          <p:nvPr/>
        </p:nvSpPr>
        <p:spPr>
          <a:xfrm rot="0">
            <a:off x="10327308" y="2620712"/>
            <a:ext cx="1746380" cy="2358492"/>
          </a:xfrm>
          <a:prstGeom prst="rect">
            <a:avLst/>
          </a:prstGeom>
        </p:spPr>
        <p:txBody>
          <a:bodyPr anchor="t" rtlCol="false" tIns="0" lIns="0" bIns="0" rIns="0">
            <a:spAutoFit/>
          </a:bodyPr>
          <a:lstStyle/>
          <a:p>
            <a:pPr algn="ctr" marL="0" indent="0" lvl="0">
              <a:lnSpc>
                <a:spcPts val="18587"/>
              </a:lnSpc>
            </a:pPr>
            <a:r>
              <a:rPr lang="en-US" sz="15489" u="none">
                <a:solidFill>
                  <a:srgbClr val="9F7866">
                    <a:alpha val="19608"/>
                  </a:srgbClr>
                </a:solidFill>
                <a:latin typeface="Jonathan Bold"/>
              </a:rPr>
              <a:t>03</a:t>
            </a:r>
          </a:p>
        </p:txBody>
      </p:sp>
      <p:grpSp>
        <p:nvGrpSpPr>
          <p:cNvPr name="Group 12" id="12"/>
          <p:cNvGrpSpPr/>
          <p:nvPr/>
        </p:nvGrpSpPr>
        <p:grpSpPr>
          <a:xfrm rot="0">
            <a:off x="9416411" y="4347106"/>
            <a:ext cx="3568173" cy="3615256"/>
            <a:chOff x="0" y="0"/>
            <a:chExt cx="4757564" cy="4820341"/>
          </a:xfrm>
        </p:grpSpPr>
        <p:sp>
          <p:nvSpPr>
            <p:cNvPr name="TextBox 13" id="13"/>
            <p:cNvSpPr txBox="true"/>
            <p:nvPr/>
          </p:nvSpPr>
          <p:spPr>
            <a:xfrm rot="0">
              <a:off x="0" y="0"/>
              <a:ext cx="4757564" cy="1176668"/>
            </a:xfrm>
            <a:prstGeom prst="rect">
              <a:avLst/>
            </a:prstGeom>
          </p:spPr>
          <p:txBody>
            <a:bodyPr anchor="t" rtlCol="false" tIns="0" lIns="0" bIns="0" rIns="0">
              <a:spAutoFit/>
            </a:bodyPr>
            <a:lstStyle/>
            <a:p>
              <a:pPr algn="ctr">
                <a:lnSpc>
                  <a:spcPts val="3563"/>
                </a:lnSpc>
              </a:pPr>
              <a:r>
                <a:rPr lang="en-US" sz="2969">
                  <a:solidFill>
                    <a:srgbClr val="9F7866"/>
                  </a:solidFill>
                  <a:latin typeface="Cormorant Garamond Bold"/>
                </a:rPr>
                <a:t>PROMOTE PERSONALIZATION</a:t>
              </a:r>
            </a:p>
          </p:txBody>
        </p:sp>
        <p:sp>
          <p:nvSpPr>
            <p:cNvPr name="TextBox 14" id="14"/>
            <p:cNvSpPr txBox="true"/>
            <p:nvPr/>
          </p:nvSpPr>
          <p:spPr>
            <a:xfrm rot="0">
              <a:off x="0" y="1914402"/>
              <a:ext cx="4757564" cy="2905938"/>
            </a:xfrm>
            <a:prstGeom prst="rect">
              <a:avLst/>
            </a:prstGeom>
          </p:spPr>
          <p:txBody>
            <a:bodyPr anchor="t" rtlCol="false" tIns="0" lIns="0" bIns="0" rIns="0">
              <a:spAutoFit/>
            </a:bodyPr>
            <a:lstStyle/>
            <a:p>
              <a:pPr algn="ctr">
                <a:lnSpc>
                  <a:spcPts val="2850"/>
                </a:lnSpc>
              </a:pPr>
              <a:r>
                <a:rPr lang="en-US" sz="2375">
                  <a:solidFill>
                    <a:srgbClr val="C8A696"/>
                  </a:solidFill>
                  <a:latin typeface="Cormorant Garamond Bold"/>
                </a:rPr>
                <a:t>To offer customizable features and options that allow users to personalize their wedding planning experience according to their unique preferences and style.</a:t>
              </a:r>
            </a:p>
          </p:txBody>
        </p:sp>
      </p:grpSp>
      <p:sp>
        <p:nvSpPr>
          <p:cNvPr name="TextBox 15" id="15"/>
          <p:cNvSpPr txBox="true"/>
          <p:nvPr/>
        </p:nvSpPr>
        <p:spPr>
          <a:xfrm rot="0">
            <a:off x="15007785" y="2620712"/>
            <a:ext cx="1746380" cy="2358492"/>
          </a:xfrm>
          <a:prstGeom prst="rect">
            <a:avLst/>
          </a:prstGeom>
        </p:spPr>
        <p:txBody>
          <a:bodyPr anchor="t" rtlCol="false" tIns="0" lIns="0" bIns="0" rIns="0">
            <a:spAutoFit/>
          </a:bodyPr>
          <a:lstStyle/>
          <a:p>
            <a:pPr algn="ctr" marL="0" indent="0" lvl="0">
              <a:lnSpc>
                <a:spcPts val="18587"/>
              </a:lnSpc>
            </a:pPr>
            <a:r>
              <a:rPr lang="en-US" sz="15489" u="none">
                <a:solidFill>
                  <a:srgbClr val="9F7866">
                    <a:alpha val="19608"/>
                  </a:srgbClr>
                </a:solidFill>
                <a:latin typeface="Jonathan Bold"/>
              </a:rPr>
              <a:t>04</a:t>
            </a:r>
          </a:p>
        </p:txBody>
      </p:sp>
      <p:grpSp>
        <p:nvGrpSpPr>
          <p:cNvPr name="Group 16" id="16"/>
          <p:cNvGrpSpPr/>
          <p:nvPr/>
        </p:nvGrpSpPr>
        <p:grpSpPr>
          <a:xfrm rot="0">
            <a:off x="14096889" y="4386706"/>
            <a:ext cx="3568173" cy="3898109"/>
            <a:chOff x="0" y="0"/>
            <a:chExt cx="4757564" cy="5197478"/>
          </a:xfrm>
        </p:grpSpPr>
        <p:sp>
          <p:nvSpPr>
            <p:cNvPr name="TextBox 17" id="17"/>
            <p:cNvSpPr txBox="true"/>
            <p:nvPr/>
          </p:nvSpPr>
          <p:spPr>
            <a:xfrm rot="0">
              <a:off x="0" y="0"/>
              <a:ext cx="4757564" cy="588334"/>
            </a:xfrm>
            <a:prstGeom prst="rect">
              <a:avLst/>
            </a:prstGeom>
          </p:spPr>
          <p:txBody>
            <a:bodyPr anchor="t" rtlCol="false" tIns="0" lIns="0" bIns="0" rIns="0">
              <a:spAutoFit/>
            </a:bodyPr>
            <a:lstStyle/>
            <a:p>
              <a:pPr algn="ctr">
                <a:lnSpc>
                  <a:spcPts val="3563"/>
                </a:lnSpc>
              </a:pPr>
              <a:r>
                <a:rPr lang="en-US" sz="2969">
                  <a:solidFill>
                    <a:srgbClr val="9F7866"/>
                  </a:solidFill>
                  <a:latin typeface="Cormorant Garamond Bold"/>
                </a:rPr>
                <a:t>HASSLE-FREE</a:t>
              </a:r>
            </a:p>
          </p:txBody>
        </p:sp>
        <p:sp>
          <p:nvSpPr>
            <p:cNvPr name="TextBox 18" id="18"/>
            <p:cNvSpPr txBox="true"/>
            <p:nvPr/>
          </p:nvSpPr>
          <p:spPr>
            <a:xfrm rot="0">
              <a:off x="0" y="1326068"/>
              <a:ext cx="4757564" cy="3871410"/>
            </a:xfrm>
            <a:prstGeom prst="rect">
              <a:avLst/>
            </a:prstGeom>
          </p:spPr>
          <p:txBody>
            <a:bodyPr anchor="t" rtlCol="false" tIns="0" lIns="0" bIns="0" rIns="0">
              <a:spAutoFit/>
            </a:bodyPr>
            <a:lstStyle/>
            <a:p>
              <a:pPr algn="ctr">
                <a:lnSpc>
                  <a:spcPts val="2850"/>
                </a:lnSpc>
              </a:pPr>
              <a:r>
                <a:rPr lang="en-US" sz="2375">
                  <a:solidFill>
                    <a:srgbClr val="C8A696"/>
                  </a:solidFill>
                  <a:latin typeface="Cormorant Garamond Bold"/>
                </a:rPr>
                <a:t>To make the wedding planning process as smooth and hassle-free as possible, allowing users to focus on enjoying the journey towards their special day without unnecessary complications or stress.</a:t>
              </a:r>
            </a:p>
          </p:txBody>
        </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22609" y="1200150"/>
            <a:ext cx="12642782" cy="1198752"/>
          </a:xfrm>
          <a:prstGeom prst="rect">
            <a:avLst/>
          </a:prstGeom>
        </p:spPr>
        <p:txBody>
          <a:bodyPr anchor="t" rtlCol="false" tIns="0" lIns="0" bIns="0" rIns="0">
            <a:spAutoFit/>
          </a:bodyPr>
          <a:lstStyle/>
          <a:p>
            <a:pPr algn="ctr">
              <a:lnSpc>
                <a:spcPts val="9000"/>
              </a:lnSpc>
            </a:pPr>
            <a:r>
              <a:rPr lang="en-US" sz="9000">
                <a:solidFill>
                  <a:srgbClr val="EFD9D5"/>
                </a:solidFill>
                <a:latin typeface="Cormorant Garamond Bold"/>
              </a:rPr>
              <a:t>FEATURES</a:t>
            </a:r>
          </a:p>
        </p:txBody>
      </p:sp>
      <p:sp>
        <p:nvSpPr>
          <p:cNvPr name="TextBox 3" id="3"/>
          <p:cNvSpPr txBox="true"/>
          <p:nvPr/>
        </p:nvSpPr>
        <p:spPr>
          <a:xfrm rot="0">
            <a:off x="1208776" y="2522019"/>
            <a:ext cx="1746380" cy="2358492"/>
          </a:xfrm>
          <a:prstGeom prst="rect">
            <a:avLst/>
          </a:prstGeom>
        </p:spPr>
        <p:txBody>
          <a:bodyPr anchor="t" rtlCol="false" tIns="0" lIns="0" bIns="0" rIns="0">
            <a:spAutoFit/>
          </a:bodyPr>
          <a:lstStyle/>
          <a:p>
            <a:pPr algn="ctr" marL="0" indent="0" lvl="0">
              <a:lnSpc>
                <a:spcPts val="18587"/>
              </a:lnSpc>
            </a:pPr>
            <a:r>
              <a:rPr lang="en-US" sz="15489" u="none">
                <a:solidFill>
                  <a:srgbClr val="9F7866">
                    <a:alpha val="19608"/>
                  </a:srgbClr>
                </a:solidFill>
                <a:latin typeface="Jonathan Bold"/>
              </a:rPr>
              <a:t>01</a:t>
            </a:r>
          </a:p>
        </p:txBody>
      </p:sp>
      <p:grpSp>
        <p:nvGrpSpPr>
          <p:cNvPr name="Group 4" id="4"/>
          <p:cNvGrpSpPr/>
          <p:nvPr/>
        </p:nvGrpSpPr>
        <p:grpSpPr>
          <a:xfrm rot="0">
            <a:off x="568134" y="3824382"/>
            <a:ext cx="2816656" cy="4825370"/>
            <a:chOff x="0" y="0"/>
            <a:chExt cx="3755542" cy="6433827"/>
          </a:xfrm>
        </p:grpSpPr>
        <p:sp>
          <p:nvSpPr>
            <p:cNvPr name="TextBox 5" id="5"/>
            <p:cNvSpPr txBox="true"/>
            <p:nvPr/>
          </p:nvSpPr>
          <p:spPr>
            <a:xfrm rot="0">
              <a:off x="0" y="0"/>
              <a:ext cx="3755542" cy="1781528"/>
            </a:xfrm>
            <a:prstGeom prst="rect">
              <a:avLst/>
            </a:prstGeom>
          </p:spPr>
          <p:txBody>
            <a:bodyPr anchor="t" rtlCol="false" tIns="0" lIns="0" bIns="0" rIns="0">
              <a:spAutoFit/>
            </a:bodyPr>
            <a:lstStyle/>
            <a:p>
              <a:pPr algn="ctr">
                <a:lnSpc>
                  <a:spcPts val="3596"/>
                </a:lnSpc>
              </a:pPr>
              <a:r>
                <a:rPr lang="en-US" sz="2997">
                  <a:solidFill>
                    <a:srgbClr val="9F7866"/>
                  </a:solidFill>
                  <a:latin typeface="Cormorant Garamond Bold"/>
                </a:rPr>
                <a:t>ENTER WEDDING DETAILS</a:t>
              </a:r>
            </a:p>
          </p:txBody>
        </p:sp>
        <p:sp>
          <p:nvSpPr>
            <p:cNvPr name="TextBox 6" id="6"/>
            <p:cNvSpPr txBox="true"/>
            <p:nvPr/>
          </p:nvSpPr>
          <p:spPr>
            <a:xfrm rot="0">
              <a:off x="0" y="2535784"/>
              <a:ext cx="3755542" cy="3898044"/>
            </a:xfrm>
            <a:prstGeom prst="rect">
              <a:avLst/>
            </a:prstGeom>
          </p:spPr>
          <p:txBody>
            <a:bodyPr anchor="t" rtlCol="false" tIns="0" lIns="0" bIns="0" rIns="0">
              <a:spAutoFit/>
            </a:bodyPr>
            <a:lstStyle/>
            <a:p>
              <a:pPr algn="ctr">
                <a:lnSpc>
                  <a:spcPts val="2877"/>
                </a:lnSpc>
              </a:pPr>
              <a:r>
                <a:rPr lang="en-US" sz="2397">
                  <a:solidFill>
                    <a:srgbClr val="C8A696"/>
                  </a:solidFill>
                  <a:latin typeface="Cormorant Garamond Bold"/>
                </a:rPr>
                <a:t>Users can easily input their wedding budget and select their wedding date on the "Wedding Details" page, streamlining the initial planning process.</a:t>
              </a:r>
            </a:p>
          </p:txBody>
        </p:sp>
      </p:grpSp>
      <p:sp>
        <p:nvSpPr>
          <p:cNvPr name="TextBox 7" id="7"/>
          <p:cNvSpPr txBox="true"/>
          <p:nvPr/>
        </p:nvSpPr>
        <p:spPr>
          <a:xfrm rot="0">
            <a:off x="5220523" y="2398902"/>
            <a:ext cx="1746380" cy="2358492"/>
          </a:xfrm>
          <a:prstGeom prst="rect">
            <a:avLst/>
          </a:prstGeom>
        </p:spPr>
        <p:txBody>
          <a:bodyPr anchor="t" rtlCol="false" tIns="0" lIns="0" bIns="0" rIns="0">
            <a:spAutoFit/>
          </a:bodyPr>
          <a:lstStyle/>
          <a:p>
            <a:pPr algn="ctr" marL="0" indent="0" lvl="0">
              <a:lnSpc>
                <a:spcPts val="18587"/>
              </a:lnSpc>
            </a:pPr>
            <a:r>
              <a:rPr lang="en-US" sz="15489" u="none">
                <a:solidFill>
                  <a:srgbClr val="9F7866">
                    <a:alpha val="19608"/>
                  </a:srgbClr>
                </a:solidFill>
                <a:latin typeface="Jonathan Bold"/>
              </a:rPr>
              <a:t>02</a:t>
            </a:r>
          </a:p>
        </p:txBody>
      </p:sp>
      <p:grpSp>
        <p:nvGrpSpPr>
          <p:cNvPr name="Group 8" id="8"/>
          <p:cNvGrpSpPr/>
          <p:nvPr/>
        </p:nvGrpSpPr>
        <p:grpSpPr>
          <a:xfrm rot="0">
            <a:off x="4337291" y="3904671"/>
            <a:ext cx="2856318" cy="4418558"/>
            <a:chOff x="0" y="0"/>
            <a:chExt cx="3808424" cy="5891410"/>
          </a:xfrm>
        </p:grpSpPr>
        <p:sp>
          <p:nvSpPr>
            <p:cNvPr name="TextBox 9" id="9"/>
            <p:cNvSpPr txBox="true"/>
            <p:nvPr/>
          </p:nvSpPr>
          <p:spPr>
            <a:xfrm rot="0">
              <a:off x="0" y="0"/>
              <a:ext cx="3808424" cy="1765002"/>
            </a:xfrm>
            <a:prstGeom prst="rect">
              <a:avLst/>
            </a:prstGeom>
          </p:spPr>
          <p:txBody>
            <a:bodyPr anchor="t" rtlCol="false" tIns="0" lIns="0" bIns="0" rIns="0">
              <a:spAutoFit/>
            </a:bodyPr>
            <a:lstStyle/>
            <a:p>
              <a:pPr algn="ctr">
                <a:lnSpc>
                  <a:spcPts val="3563"/>
                </a:lnSpc>
              </a:pPr>
              <a:r>
                <a:rPr lang="en-US" sz="2969">
                  <a:solidFill>
                    <a:srgbClr val="9F7866"/>
                  </a:solidFill>
                  <a:latin typeface="Cormorant Garamond Bold"/>
                </a:rPr>
                <a:t>WEDDING DRESS SELECTION</a:t>
              </a:r>
            </a:p>
          </p:txBody>
        </p:sp>
        <p:sp>
          <p:nvSpPr>
            <p:cNvPr name="TextBox 10" id="10"/>
            <p:cNvSpPr txBox="true"/>
            <p:nvPr/>
          </p:nvSpPr>
          <p:spPr>
            <a:xfrm rot="0">
              <a:off x="0" y="2502736"/>
              <a:ext cx="3808424" cy="3388674"/>
            </a:xfrm>
            <a:prstGeom prst="rect">
              <a:avLst/>
            </a:prstGeom>
          </p:spPr>
          <p:txBody>
            <a:bodyPr anchor="t" rtlCol="false" tIns="0" lIns="0" bIns="0" rIns="0">
              <a:spAutoFit/>
            </a:bodyPr>
            <a:lstStyle/>
            <a:p>
              <a:pPr algn="ctr">
                <a:lnSpc>
                  <a:spcPts val="2850"/>
                </a:lnSpc>
              </a:pPr>
              <a:r>
                <a:rPr lang="en-US" sz="2375">
                  <a:solidFill>
                    <a:srgbClr val="C8A696"/>
                  </a:solidFill>
                  <a:latin typeface="Cormorant Garamond Bold"/>
                </a:rPr>
                <a:t>Explore a curated collection of wedding dresses and attire options for brides and grooms. Users can choose from designer or standard attire.</a:t>
              </a:r>
            </a:p>
          </p:txBody>
        </p:sp>
      </p:grpSp>
      <p:sp>
        <p:nvSpPr>
          <p:cNvPr name="TextBox 11" id="11"/>
          <p:cNvSpPr txBox="true"/>
          <p:nvPr/>
        </p:nvSpPr>
        <p:spPr>
          <a:xfrm rot="0">
            <a:off x="8450886" y="2522019"/>
            <a:ext cx="1746380" cy="2358492"/>
          </a:xfrm>
          <a:prstGeom prst="rect">
            <a:avLst/>
          </a:prstGeom>
        </p:spPr>
        <p:txBody>
          <a:bodyPr anchor="t" rtlCol="false" tIns="0" lIns="0" bIns="0" rIns="0">
            <a:spAutoFit/>
          </a:bodyPr>
          <a:lstStyle/>
          <a:p>
            <a:pPr algn="ctr" marL="0" indent="0" lvl="0">
              <a:lnSpc>
                <a:spcPts val="18587"/>
              </a:lnSpc>
            </a:pPr>
            <a:r>
              <a:rPr lang="en-US" sz="15489" u="none">
                <a:solidFill>
                  <a:srgbClr val="9F7866">
                    <a:alpha val="19608"/>
                  </a:srgbClr>
                </a:solidFill>
                <a:latin typeface="Jonathan Bold"/>
              </a:rPr>
              <a:t>03</a:t>
            </a:r>
          </a:p>
        </p:txBody>
      </p:sp>
      <p:grpSp>
        <p:nvGrpSpPr>
          <p:cNvPr name="Group 12" id="12"/>
          <p:cNvGrpSpPr/>
          <p:nvPr/>
        </p:nvGrpSpPr>
        <p:grpSpPr>
          <a:xfrm rot="0">
            <a:off x="8147839" y="3886362"/>
            <a:ext cx="2352474" cy="3977307"/>
            <a:chOff x="0" y="0"/>
            <a:chExt cx="3136632" cy="5303076"/>
          </a:xfrm>
        </p:grpSpPr>
        <p:sp>
          <p:nvSpPr>
            <p:cNvPr name="TextBox 13" id="13"/>
            <p:cNvSpPr txBox="true"/>
            <p:nvPr/>
          </p:nvSpPr>
          <p:spPr>
            <a:xfrm rot="0">
              <a:off x="0" y="0"/>
              <a:ext cx="3136632" cy="1176668"/>
            </a:xfrm>
            <a:prstGeom prst="rect">
              <a:avLst/>
            </a:prstGeom>
          </p:spPr>
          <p:txBody>
            <a:bodyPr anchor="t" rtlCol="false" tIns="0" lIns="0" bIns="0" rIns="0">
              <a:spAutoFit/>
            </a:bodyPr>
            <a:lstStyle/>
            <a:p>
              <a:pPr algn="ctr">
                <a:lnSpc>
                  <a:spcPts val="3563"/>
                </a:lnSpc>
              </a:pPr>
              <a:r>
                <a:rPr lang="en-US" sz="2969">
                  <a:solidFill>
                    <a:srgbClr val="9F7866"/>
                  </a:solidFill>
                  <a:latin typeface="Cormorant Garamond Bold"/>
                </a:rPr>
                <a:t>VENUE SELECTION</a:t>
              </a:r>
            </a:p>
          </p:txBody>
        </p:sp>
        <p:sp>
          <p:nvSpPr>
            <p:cNvPr name="TextBox 14" id="14"/>
            <p:cNvSpPr txBox="true"/>
            <p:nvPr/>
          </p:nvSpPr>
          <p:spPr>
            <a:xfrm rot="0">
              <a:off x="0" y="1914402"/>
              <a:ext cx="3136632" cy="3388674"/>
            </a:xfrm>
            <a:prstGeom prst="rect">
              <a:avLst/>
            </a:prstGeom>
          </p:spPr>
          <p:txBody>
            <a:bodyPr anchor="t" rtlCol="false" tIns="0" lIns="0" bIns="0" rIns="0">
              <a:spAutoFit/>
            </a:bodyPr>
            <a:lstStyle/>
            <a:p>
              <a:pPr algn="ctr">
                <a:lnSpc>
                  <a:spcPts val="2850"/>
                </a:lnSpc>
              </a:pPr>
              <a:r>
                <a:rPr lang="en-US" sz="2375">
                  <a:solidFill>
                    <a:srgbClr val="C8A696"/>
                  </a:solidFill>
                  <a:latin typeface="Cormorant Garamond Bold"/>
                </a:rPr>
                <a:t>Users can choose between destination weddings or standard banquet venues, tailored to their budget</a:t>
              </a:r>
            </a:p>
          </p:txBody>
        </p:sp>
      </p:grpSp>
      <p:sp>
        <p:nvSpPr>
          <p:cNvPr name="TextBox 15" id="15"/>
          <p:cNvSpPr txBox="true"/>
          <p:nvPr/>
        </p:nvSpPr>
        <p:spPr>
          <a:xfrm rot="0">
            <a:off x="12199849" y="2645136"/>
            <a:ext cx="1746380" cy="2358492"/>
          </a:xfrm>
          <a:prstGeom prst="rect">
            <a:avLst/>
          </a:prstGeom>
        </p:spPr>
        <p:txBody>
          <a:bodyPr anchor="t" rtlCol="false" tIns="0" lIns="0" bIns="0" rIns="0">
            <a:spAutoFit/>
          </a:bodyPr>
          <a:lstStyle/>
          <a:p>
            <a:pPr algn="ctr" marL="0" indent="0" lvl="0">
              <a:lnSpc>
                <a:spcPts val="18587"/>
              </a:lnSpc>
            </a:pPr>
            <a:r>
              <a:rPr lang="en-US" sz="15489" u="none">
                <a:solidFill>
                  <a:srgbClr val="9F7866">
                    <a:alpha val="19608"/>
                  </a:srgbClr>
                </a:solidFill>
                <a:latin typeface="Jonathan Bold"/>
              </a:rPr>
              <a:t>04</a:t>
            </a:r>
          </a:p>
        </p:txBody>
      </p:sp>
      <p:grpSp>
        <p:nvGrpSpPr>
          <p:cNvPr name="Group 16" id="16"/>
          <p:cNvGrpSpPr/>
          <p:nvPr/>
        </p:nvGrpSpPr>
        <p:grpSpPr>
          <a:xfrm rot="0">
            <a:off x="11452813" y="3904671"/>
            <a:ext cx="2657276" cy="4418558"/>
            <a:chOff x="0" y="0"/>
            <a:chExt cx="3543035" cy="5891410"/>
          </a:xfrm>
        </p:grpSpPr>
        <p:sp>
          <p:nvSpPr>
            <p:cNvPr name="TextBox 17" id="17"/>
            <p:cNvSpPr txBox="true"/>
            <p:nvPr/>
          </p:nvSpPr>
          <p:spPr>
            <a:xfrm rot="0">
              <a:off x="0" y="0"/>
              <a:ext cx="3543035" cy="1765002"/>
            </a:xfrm>
            <a:prstGeom prst="rect">
              <a:avLst/>
            </a:prstGeom>
          </p:spPr>
          <p:txBody>
            <a:bodyPr anchor="t" rtlCol="false" tIns="0" lIns="0" bIns="0" rIns="0">
              <a:spAutoFit/>
            </a:bodyPr>
            <a:lstStyle/>
            <a:p>
              <a:pPr algn="ctr">
                <a:lnSpc>
                  <a:spcPts val="3563"/>
                </a:lnSpc>
              </a:pPr>
              <a:r>
                <a:rPr lang="en-US" sz="2969">
                  <a:solidFill>
                    <a:srgbClr val="9F7866"/>
                  </a:solidFill>
                  <a:latin typeface="Cormorant Garamond Bold"/>
                </a:rPr>
                <a:t>INVITATION CARD OPTIONS</a:t>
              </a:r>
            </a:p>
          </p:txBody>
        </p:sp>
        <p:sp>
          <p:nvSpPr>
            <p:cNvPr name="TextBox 18" id="18"/>
            <p:cNvSpPr txBox="true"/>
            <p:nvPr/>
          </p:nvSpPr>
          <p:spPr>
            <a:xfrm rot="0">
              <a:off x="0" y="2502736"/>
              <a:ext cx="3543035" cy="3388674"/>
            </a:xfrm>
            <a:prstGeom prst="rect">
              <a:avLst/>
            </a:prstGeom>
          </p:spPr>
          <p:txBody>
            <a:bodyPr anchor="t" rtlCol="false" tIns="0" lIns="0" bIns="0" rIns="0">
              <a:spAutoFit/>
            </a:bodyPr>
            <a:lstStyle/>
            <a:p>
              <a:pPr algn="ctr">
                <a:lnSpc>
                  <a:spcPts val="2850"/>
                </a:lnSpc>
              </a:pPr>
              <a:r>
                <a:rPr lang="en-US" sz="2375">
                  <a:solidFill>
                    <a:srgbClr val="C8A696"/>
                  </a:solidFill>
                  <a:latin typeface="Cormorant Garamond Bold"/>
                </a:rPr>
                <a:t>Choose from a variety of invitation card designs and styles, enabling users to personalize their invitations according to their preferences.</a:t>
              </a:r>
            </a:p>
          </p:txBody>
        </p:sp>
      </p:grpSp>
      <p:sp>
        <p:nvSpPr>
          <p:cNvPr name="TextBox 19" id="19"/>
          <p:cNvSpPr txBox="true"/>
          <p:nvPr/>
        </p:nvSpPr>
        <p:spPr>
          <a:xfrm rot="0">
            <a:off x="15645765" y="2522019"/>
            <a:ext cx="1746380" cy="2358492"/>
          </a:xfrm>
          <a:prstGeom prst="rect">
            <a:avLst/>
          </a:prstGeom>
        </p:spPr>
        <p:txBody>
          <a:bodyPr anchor="t" rtlCol="false" tIns="0" lIns="0" bIns="0" rIns="0">
            <a:spAutoFit/>
          </a:bodyPr>
          <a:lstStyle/>
          <a:p>
            <a:pPr algn="ctr" marL="0" indent="0" lvl="0">
              <a:lnSpc>
                <a:spcPts val="18587"/>
              </a:lnSpc>
            </a:pPr>
            <a:r>
              <a:rPr lang="en-US" sz="15489" u="none">
                <a:solidFill>
                  <a:srgbClr val="9F7866">
                    <a:alpha val="19608"/>
                  </a:srgbClr>
                </a:solidFill>
                <a:latin typeface="Jonathan Bold"/>
              </a:rPr>
              <a:t>05</a:t>
            </a:r>
          </a:p>
        </p:txBody>
      </p:sp>
      <p:grpSp>
        <p:nvGrpSpPr>
          <p:cNvPr name="Group 20" id="20"/>
          <p:cNvGrpSpPr/>
          <p:nvPr/>
        </p:nvGrpSpPr>
        <p:grpSpPr>
          <a:xfrm rot="0">
            <a:off x="15062589" y="3886362"/>
            <a:ext cx="2657276" cy="4701411"/>
            <a:chOff x="0" y="0"/>
            <a:chExt cx="3543035" cy="6268548"/>
          </a:xfrm>
        </p:grpSpPr>
        <p:sp>
          <p:nvSpPr>
            <p:cNvPr name="TextBox 21" id="21"/>
            <p:cNvSpPr txBox="true"/>
            <p:nvPr/>
          </p:nvSpPr>
          <p:spPr>
            <a:xfrm rot="0">
              <a:off x="0" y="0"/>
              <a:ext cx="3543035" cy="1176668"/>
            </a:xfrm>
            <a:prstGeom prst="rect">
              <a:avLst/>
            </a:prstGeom>
          </p:spPr>
          <p:txBody>
            <a:bodyPr anchor="t" rtlCol="false" tIns="0" lIns="0" bIns="0" rIns="0">
              <a:spAutoFit/>
            </a:bodyPr>
            <a:lstStyle/>
            <a:p>
              <a:pPr algn="ctr">
                <a:lnSpc>
                  <a:spcPts val="3563"/>
                </a:lnSpc>
              </a:pPr>
              <a:r>
                <a:rPr lang="en-US" sz="2969">
                  <a:solidFill>
                    <a:srgbClr val="9F7866"/>
                  </a:solidFill>
                  <a:latin typeface="Cormorant Garamond Bold"/>
                </a:rPr>
                <a:t>CATERING SERVICES</a:t>
              </a:r>
            </a:p>
          </p:txBody>
        </p:sp>
        <p:sp>
          <p:nvSpPr>
            <p:cNvPr name="TextBox 22" id="22"/>
            <p:cNvSpPr txBox="true"/>
            <p:nvPr/>
          </p:nvSpPr>
          <p:spPr>
            <a:xfrm rot="0">
              <a:off x="0" y="1914402"/>
              <a:ext cx="3543035" cy="4354145"/>
            </a:xfrm>
            <a:prstGeom prst="rect">
              <a:avLst/>
            </a:prstGeom>
          </p:spPr>
          <p:txBody>
            <a:bodyPr anchor="t" rtlCol="false" tIns="0" lIns="0" bIns="0" rIns="0">
              <a:spAutoFit/>
            </a:bodyPr>
            <a:lstStyle/>
            <a:p>
              <a:pPr algn="ctr">
                <a:lnSpc>
                  <a:spcPts val="2850"/>
                </a:lnSpc>
              </a:pPr>
              <a:r>
                <a:rPr lang="en-US" sz="2375">
                  <a:solidFill>
                    <a:srgbClr val="C8A696"/>
                  </a:solidFill>
                  <a:latin typeface="Cormorant Garamond Bold"/>
                </a:rPr>
                <a:t>Explore catering services for weddings on the 'Wedding Details' page, with options for buffet or plated meal systems, allowing users to tailor their reception menu effortlessly.</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TextBox 2" id="2"/>
          <p:cNvSpPr txBox="true"/>
          <p:nvPr/>
        </p:nvSpPr>
        <p:spPr>
          <a:xfrm rot="0">
            <a:off x="2837305" y="1626113"/>
            <a:ext cx="12642782" cy="1198752"/>
          </a:xfrm>
          <a:prstGeom prst="rect">
            <a:avLst/>
          </a:prstGeom>
        </p:spPr>
        <p:txBody>
          <a:bodyPr anchor="t" rtlCol="false" tIns="0" lIns="0" bIns="0" rIns="0">
            <a:spAutoFit/>
          </a:bodyPr>
          <a:lstStyle/>
          <a:p>
            <a:pPr algn="ctr">
              <a:lnSpc>
                <a:spcPts val="9000"/>
              </a:lnSpc>
            </a:pPr>
            <a:r>
              <a:rPr lang="en-US" sz="9000">
                <a:solidFill>
                  <a:srgbClr val="9F7866"/>
                </a:solidFill>
                <a:latin typeface="Cormorant Garamond Bold"/>
              </a:rPr>
              <a:t>LITERATURE SURVEY</a:t>
            </a:r>
          </a:p>
        </p:txBody>
      </p:sp>
      <p:graphicFrame>
        <p:nvGraphicFramePr>
          <p:cNvPr name="Table 3" id="3"/>
          <p:cNvGraphicFramePr>
            <a:graphicFrameLocks noGrp="true"/>
          </p:cNvGraphicFramePr>
          <p:nvPr/>
        </p:nvGraphicFramePr>
        <p:xfrm>
          <a:off x="1415767" y="2824865"/>
          <a:ext cx="15485858" cy="6762750"/>
        </p:xfrm>
        <a:graphic>
          <a:graphicData uri="http://schemas.openxmlformats.org/drawingml/2006/table">
            <a:tbl>
              <a:tblPr/>
              <a:tblGrid>
                <a:gridCol w="4010634"/>
                <a:gridCol w="6453074"/>
                <a:gridCol w="5022150"/>
              </a:tblGrid>
              <a:tr h="1226108">
                <a:tc>
                  <a:txBody>
                    <a:bodyPr anchor="t" rtlCol="false"/>
                    <a:lstStyle/>
                    <a:p>
                      <a:pPr algn="ctr">
                        <a:lnSpc>
                          <a:spcPts val="4619"/>
                        </a:lnSpc>
                        <a:defRPr/>
                      </a:pPr>
                      <a:r>
                        <a:rPr lang="en-US" sz="3299">
                          <a:solidFill>
                            <a:srgbClr val="FFFFFF"/>
                          </a:solidFill>
                          <a:latin typeface="Oswald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6513F"/>
                    </a:solidFill>
                  </a:tcPr>
                </a:tc>
                <a:tc>
                  <a:txBody>
                    <a:bodyPr anchor="t" rtlCol="false"/>
                    <a:lstStyle/>
                    <a:p>
                      <a:pPr algn="ctr">
                        <a:lnSpc>
                          <a:spcPts val="4619"/>
                        </a:lnSpc>
                        <a:defRPr/>
                      </a:pPr>
                      <a:r>
                        <a:rPr lang="en-US" sz="3299">
                          <a:solidFill>
                            <a:srgbClr val="FDFBFB"/>
                          </a:solidFill>
                          <a:latin typeface="Oswa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6513F"/>
                    </a:solidFill>
                  </a:tcPr>
                </a:tc>
                <a:tc>
                  <a:txBody>
                    <a:bodyPr anchor="t" rtlCol="false"/>
                    <a:lstStyle/>
                    <a:p>
                      <a:pPr algn="ctr">
                        <a:lnSpc>
                          <a:spcPts val="4339"/>
                        </a:lnSpc>
                        <a:defRPr/>
                      </a:pPr>
                      <a:r>
                        <a:rPr lang="en-US" sz="3099">
                          <a:solidFill>
                            <a:srgbClr val="FFFFFF"/>
                          </a:solidFill>
                          <a:latin typeface="Oswald Bold"/>
                        </a:rPr>
                        <a:t>link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6513F"/>
                    </a:solidFill>
                  </a:tcPr>
                </a:tc>
              </a:tr>
              <a:tr h="2040320">
                <a:tc>
                  <a:txBody>
                    <a:bodyPr anchor="t" rtlCol="false"/>
                    <a:lstStyle/>
                    <a:p>
                      <a:pPr algn="ctr">
                        <a:lnSpc>
                          <a:spcPts val="3779"/>
                        </a:lnSpc>
                        <a:defRPr/>
                      </a:pPr>
                      <a:endParaRPr lang="en-US" sz="1100"/>
                    </a:p>
                    <a:p>
                      <a:pPr algn="ctr">
                        <a:lnSpc>
                          <a:spcPts val="3779"/>
                        </a:lnSpc>
                      </a:pPr>
                      <a:r>
                        <a:rPr lang="en-US" sz="2699" u="sng">
                          <a:solidFill>
                            <a:srgbClr val="000000"/>
                          </a:solidFill>
                          <a:latin typeface="Oswald"/>
                          <a:hlinkClick r:id="rId2" tooltip="https://zaacchi.medium.com/?source=post_page-----3515f15ffa01--------------------------------"/>
                        </a:rPr>
                        <a:t>Jhonatan Zacchi</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19"/>
                        </a:lnSpc>
                        <a:defRPr/>
                      </a:pPr>
                      <a:r>
                        <a:rPr lang="en-US" sz="3299">
                          <a:solidFill>
                            <a:srgbClr val="000000"/>
                          </a:solidFill>
                          <a:latin typeface="Oswald"/>
                        </a:rPr>
                        <a:t>VR to view the destination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swald"/>
                        </a:rPr>
                        <a:t>http://eprints.utar.edu.my/4262/1/17ACB01592_FYP.pdf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270215">
                <a:tc>
                  <a:txBody>
                    <a:bodyPr anchor="t" rtlCol="false"/>
                    <a:lstStyle/>
                    <a:p>
                      <a:pPr algn="ctr">
                        <a:lnSpc>
                          <a:spcPts val="3779"/>
                        </a:lnSpc>
                        <a:defRPr/>
                      </a:pPr>
                      <a:r>
                        <a:rPr lang="en-US" sz="2699" u="sng">
                          <a:solidFill>
                            <a:srgbClr val="000000"/>
                          </a:solidFill>
                          <a:latin typeface="Oswald"/>
                          <a:hlinkClick r:id="rId3" tooltip="https://www.researchgate.net/profile/Yee-Por?_tp=eyJjb250ZXh0Ijp7ImZpcnN0UGFnZSI6InB1YmxpY2F0aW9uIiwicGFnZSI6InB1YmxpY2F0aW9uIn19"/>
                        </a:rPr>
                        <a:t>Yee Lip Por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19"/>
                        </a:lnSpc>
                        <a:defRPr/>
                      </a:pPr>
                      <a:r>
                        <a:rPr lang="en-US" sz="3299">
                          <a:solidFill>
                            <a:srgbClr val="000000"/>
                          </a:solidFill>
                          <a:latin typeface="Oswald"/>
                        </a:rPr>
                        <a:t>Web-Based Wedding_Planner with Comparative 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Oswald"/>
                        </a:rPr>
                        <a:t>https://www.researchgate.net/publication/228877585_An_Interactive_Web-Based_Wedding_Planner_with_Comparative_Analysis_Decision_Support_System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26108">
                <a:tc>
                  <a:txBody>
                    <a:bodyPr anchor="t" rtlCol="false"/>
                    <a:lstStyle/>
                    <a:p>
                      <a:pPr algn="ctr">
                        <a:lnSpc>
                          <a:spcPts val="3779"/>
                        </a:lnSpc>
                        <a:defRPr/>
                      </a:pPr>
                      <a:r>
                        <a:rPr lang="en-US" sz="2699">
                          <a:solidFill>
                            <a:srgbClr val="000000"/>
                          </a:solidFill>
                          <a:latin typeface="Oswald"/>
                        </a:rPr>
                        <a:t>Website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19"/>
                        </a:lnSpc>
                        <a:defRPr/>
                      </a:pPr>
                      <a:r>
                        <a:rPr lang="en-US" sz="3299">
                          <a:solidFill>
                            <a:srgbClr val="000000"/>
                          </a:solidFill>
                          <a:latin typeface="Oswald"/>
                        </a:rPr>
                        <a:t>Wed me good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Oswald"/>
                        </a:rPr>
                        <a:t>https://www.wedmegood.com/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D9D5"/>
        </a:solidFill>
      </p:bgPr>
    </p:bg>
    <p:spTree>
      <p:nvGrpSpPr>
        <p:cNvPr id="1" name=""/>
        <p:cNvGrpSpPr/>
        <p:nvPr/>
      </p:nvGrpSpPr>
      <p:grpSpPr>
        <a:xfrm>
          <a:off x="0" y="0"/>
          <a:ext cx="0" cy="0"/>
          <a:chOff x="0" y="0"/>
          <a:chExt cx="0" cy="0"/>
        </a:xfrm>
      </p:grpSpPr>
      <p:sp>
        <p:nvSpPr>
          <p:cNvPr name="Freeform 2" id="2"/>
          <p:cNvSpPr/>
          <p:nvPr/>
        </p:nvSpPr>
        <p:spPr>
          <a:xfrm flipH="false" flipV="false" rot="0">
            <a:off x="3991495" y="2314583"/>
            <a:ext cx="10893857" cy="7419883"/>
          </a:xfrm>
          <a:custGeom>
            <a:avLst/>
            <a:gdLst/>
            <a:ahLst/>
            <a:cxnLst/>
            <a:rect r="r" b="b" t="t" l="l"/>
            <a:pathLst>
              <a:path h="7419883" w="10893857">
                <a:moveTo>
                  <a:pt x="0" y="0"/>
                </a:moveTo>
                <a:lnTo>
                  <a:pt x="10893857" y="0"/>
                </a:lnTo>
                <a:lnTo>
                  <a:pt x="10893857" y="7419883"/>
                </a:lnTo>
                <a:lnTo>
                  <a:pt x="0" y="7419883"/>
                </a:lnTo>
                <a:lnTo>
                  <a:pt x="0" y="0"/>
                </a:lnTo>
                <a:close/>
              </a:path>
            </a:pathLst>
          </a:custGeom>
          <a:blipFill>
            <a:blip r:embed="rId2"/>
            <a:stretch>
              <a:fillRect l="0" t="0" r="0" b="0"/>
            </a:stretch>
          </a:blipFill>
        </p:spPr>
      </p:sp>
      <p:sp>
        <p:nvSpPr>
          <p:cNvPr name="TextBox 3" id="3"/>
          <p:cNvSpPr txBox="true"/>
          <p:nvPr/>
        </p:nvSpPr>
        <p:spPr>
          <a:xfrm rot="0">
            <a:off x="3117033" y="902804"/>
            <a:ext cx="12642782" cy="1198752"/>
          </a:xfrm>
          <a:prstGeom prst="rect">
            <a:avLst/>
          </a:prstGeom>
        </p:spPr>
        <p:txBody>
          <a:bodyPr anchor="t" rtlCol="false" tIns="0" lIns="0" bIns="0" rIns="0">
            <a:spAutoFit/>
          </a:bodyPr>
          <a:lstStyle/>
          <a:p>
            <a:pPr algn="ctr">
              <a:lnSpc>
                <a:spcPts val="9000"/>
              </a:lnSpc>
            </a:pPr>
            <a:r>
              <a:rPr lang="en-US" sz="9000">
                <a:solidFill>
                  <a:srgbClr val="9F7866"/>
                </a:solidFill>
                <a:latin typeface="Cormorant Garamond Bold"/>
              </a:rPr>
              <a:t>UML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DAGBb-Px1G0</dc:identifier>
  <dcterms:modified xsi:type="dcterms:W3CDTF">2011-08-01T06:04:30Z</dcterms:modified>
  <cp:revision>1</cp:revision>
  <dc:title>Pink and Brown Simple Handwritten Portfolio Presentation</dc:title>
</cp:coreProperties>
</file>